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7"/>
  </p:notesMasterIdLst>
  <p:sldIdLst>
    <p:sldId id="353" r:id="rId2"/>
    <p:sldId id="351" r:id="rId3"/>
    <p:sldId id="346" r:id="rId4"/>
    <p:sldId id="322" r:id="rId5"/>
    <p:sldId id="259" r:id="rId6"/>
    <p:sldId id="348" r:id="rId7"/>
    <p:sldId id="324" r:id="rId8"/>
    <p:sldId id="349" r:id="rId9"/>
    <p:sldId id="326" r:id="rId10"/>
    <p:sldId id="331" r:id="rId11"/>
    <p:sldId id="350" r:id="rId12"/>
    <p:sldId id="338" r:id="rId13"/>
    <p:sldId id="339" r:id="rId14"/>
    <p:sldId id="352" r:id="rId15"/>
    <p:sldId id="310" r:id="rId16"/>
  </p:sldIdLst>
  <p:sldSz cx="7740650" cy="10729913"/>
  <p:notesSz cx="6807200" cy="9939338"/>
  <p:defaultTextStyle>
    <a:defPPr>
      <a:defRPr lang="ko-KR"/>
    </a:defPPr>
    <a:lvl1pPr marL="0" algn="l" defTabSz="1047402" rtl="0" eaLnBrk="1" latinLnBrk="1" hangingPunct="1">
      <a:defRPr sz="1998" kern="1200">
        <a:solidFill>
          <a:schemeClr val="tx1"/>
        </a:solidFill>
        <a:latin typeface="+mn-lt"/>
        <a:ea typeface="+mn-ea"/>
        <a:cs typeface="+mn-cs"/>
      </a:defRPr>
    </a:lvl1pPr>
    <a:lvl2pPr marL="523699" algn="l" defTabSz="1047402" rtl="0" eaLnBrk="1" latinLnBrk="1" hangingPunct="1">
      <a:defRPr sz="1998" kern="1200">
        <a:solidFill>
          <a:schemeClr val="tx1"/>
        </a:solidFill>
        <a:latin typeface="+mn-lt"/>
        <a:ea typeface="+mn-ea"/>
        <a:cs typeface="+mn-cs"/>
      </a:defRPr>
    </a:lvl2pPr>
    <a:lvl3pPr marL="1047402" algn="l" defTabSz="1047402" rtl="0" eaLnBrk="1" latinLnBrk="1" hangingPunct="1">
      <a:defRPr sz="1998" kern="1200">
        <a:solidFill>
          <a:schemeClr val="tx1"/>
        </a:solidFill>
        <a:latin typeface="+mn-lt"/>
        <a:ea typeface="+mn-ea"/>
        <a:cs typeface="+mn-cs"/>
      </a:defRPr>
    </a:lvl3pPr>
    <a:lvl4pPr marL="1571100" algn="l" defTabSz="1047402" rtl="0" eaLnBrk="1" latinLnBrk="1" hangingPunct="1">
      <a:defRPr sz="1998" kern="1200">
        <a:solidFill>
          <a:schemeClr val="tx1"/>
        </a:solidFill>
        <a:latin typeface="+mn-lt"/>
        <a:ea typeface="+mn-ea"/>
        <a:cs typeface="+mn-cs"/>
      </a:defRPr>
    </a:lvl4pPr>
    <a:lvl5pPr marL="2094800" algn="l" defTabSz="1047402" rtl="0" eaLnBrk="1" latinLnBrk="1" hangingPunct="1">
      <a:defRPr sz="1998" kern="1200">
        <a:solidFill>
          <a:schemeClr val="tx1"/>
        </a:solidFill>
        <a:latin typeface="+mn-lt"/>
        <a:ea typeface="+mn-ea"/>
        <a:cs typeface="+mn-cs"/>
      </a:defRPr>
    </a:lvl5pPr>
    <a:lvl6pPr marL="2618502" algn="l" defTabSz="1047402" rtl="0" eaLnBrk="1" latinLnBrk="1" hangingPunct="1">
      <a:defRPr sz="1998" kern="1200">
        <a:solidFill>
          <a:schemeClr val="tx1"/>
        </a:solidFill>
        <a:latin typeface="+mn-lt"/>
        <a:ea typeface="+mn-ea"/>
        <a:cs typeface="+mn-cs"/>
      </a:defRPr>
    </a:lvl6pPr>
    <a:lvl7pPr marL="3142202" algn="l" defTabSz="1047402" rtl="0" eaLnBrk="1" latinLnBrk="1" hangingPunct="1">
      <a:defRPr sz="1998" kern="1200">
        <a:solidFill>
          <a:schemeClr val="tx1"/>
        </a:solidFill>
        <a:latin typeface="+mn-lt"/>
        <a:ea typeface="+mn-ea"/>
        <a:cs typeface="+mn-cs"/>
      </a:defRPr>
    </a:lvl7pPr>
    <a:lvl8pPr marL="3665899" algn="l" defTabSz="1047402" rtl="0" eaLnBrk="1" latinLnBrk="1" hangingPunct="1">
      <a:defRPr sz="1998" kern="1200">
        <a:solidFill>
          <a:schemeClr val="tx1"/>
        </a:solidFill>
        <a:latin typeface="+mn-lt"/>
        <a:ea typeface="+mn-ea"/>
        <a:cs typeface="+mn-cs"/>
      </a:defRPr>
    </a:lvl8pPr>
    <a:lvl9pPr marL="4189602" algn="l" defTabSz="1047402" rtl="0" eaLnBrk="1" latinLnBrk="1" hangingPunct="1">
      <a:defRPr sz="199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1" userDrawn="1">
          <p15:clr>
            <a:srgbClr val="A4A3A4"/>
          </p15:clr>
        </p15:guide>
        <p15:guide id="2" pos="48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C3C30"/>
    <a:srgbClr val="0000FF"/>
    <a:srgbClr val="3AAE7A"/>
    <a:srgbClr val="F1F1F1"/>
    <a:srgbClr val="087DCF"/>
    <a:srgbClr val="A3A3A3"/>
    <a:srgbClr val="FE5C50"/>
    <a:srgbClr val="6A6867"/>
    <a:srgbClr val="3946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9669" autoAdjust="0"/>
  </p:normalViewPr>
  <p:slideViewPr>
    <p:cSldViewPr>
      <p:cViewPr varScale="1">
        <p:scale>
          <a:sx n="74" d="100"/>
          <a:sy n="74" d="100"/>
        </p:scale>
        <p:origin x="2988" y="72"/>
      </p:cViewPr>
      <p:guideLst>
        <p:guide orient="horz" pos="3381"/>
        <p:guide pos="48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8D5441-5851-4FC0-BB24-282C8165F00C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F7004071-7C75-4CF3-B5D6-B2E685FC9369}">
      <dgm:prSet phldrT="[텍스트]" custT="1"/>
      <dgm:spPr>
        <a:solidFill>
          <a:srgbClr val="EAECF0"/>
        </a:solidFill>
      </dgm:spPr>
      <dgm:t>
        <a:bodyPr/>
        <a:lstStyle/>
        <a:p>
          <a:pPr latinLnBrk="1"/>
          <a:r>
            <a:rPr lang="en-US" altLang="ko-K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itchFamily="18" charset="-127"/>
              <a:ea typeface="HY동녘M" pitchFamily="18" charset="-127"/>
            </a:rPr>
            <a:t>Tip</a:t>
          </a:r>
          <a:endParaRPr lang="ko-KR" altLang="en-US" sz="16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itchFamily="18" charset="-127"/>
            <a:ea typeface="HY동녘M" pitchFamily="18" charset="-127"/>
          </a:endParaRPr>
        </a:p>
      </dgm:t>
    </dgm:pt>
    <dgm:pt modelId="{D3A0D750-2696-420B-A7CD-B64DF37AF855}" type="parTrans" cxnId="{AB025A6A-B357-4B9D-899F-3637D433A4BB}">
      <dgm:prSet/>
      <dgm:spPr/>
      <dgm:t>
        <a:bodyPr/>
        <a:lstStyle/>
        <a:p>
          <a:pPr latinLnBrk="1"/>
          <a:endParaRPr lang="ko-KR" altLang="en-US"/>
        </a:p>
      </dgm:t>
    </dgm:pt>
    <dgm:pt modelId="{8B4C4424-84EE-4AFD-84AB-F20CEFB05FEF}" type="sibTrans" cxnId="{AB025A6A-B357-4B9D-899F-3637D433A4BB}">
      <dgm:prSet/>
      <dgm:spPr/>
      <dgm:t>
        <a:bodyPr/>
        <a:lstStyle/>
        <a:p>
          <a:pPr latinLnBrk="1"/>
          <a:endParaRPr lang="ko-KR" altLang="en-US"/>
        </a:p>
      </dgm:t>
    </dgm:pt>
    <dgm:pt modelId="{7F501EE4-566E-4596-9A82-27D1BB93A75B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/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한국장학재단 어플 다운로드 후 접속</a:t>
          </a:r>
          <a:r>
            <a:rPr lang="en-US" altLang="en-US" sz="1200" b="1" u="none" dirty="0">
              <a:latin typeface="맑은 고딕" pitchFamily="50" charset="-127"/>
              <a:ea typeface="맑은 고딕" pitchFamily="50" charset="-127"/>
            </a:rPr>
            <a:t>”</a:t>
          </a:r>
          <a:endParaRPr lang="ko-KR" altLang="en-US" sz="1200" b="1" u="none" dirty="0">
            <a:latin typeface="맑은 고딕" pitchFamily="50" charset="-127"/>
            <a:ea typeface="맑은 고딕" pitchFamily="50" charset="-127"/>
          </a:endParaRPr>
        </a:p>
      </dgm:t>
    </dgm:pt>
    <dgm:pt modelId="{31464D70-B4D2-4E1E-9215-A06B0B96BA0A}" type="parTrans" cxnId="{7E3445B3-4083-49A9-9976-AA9B39416FBB}">
      <dgm:prSet/>
      <dgm:spPr/>
      <dgm:t>
        <a:bodyPr/>
        <a:lstStyle/>
        <a:p>
          <a:pPr latinLnBrk="1"/>
          <a:endParaRPr lang="ko-KR" altLang="en-US"/>
        </a:p>
      </dgm:t>
    </dgm:pt>
    <dgm:pt modelId="{F834C377-164E-4FB6-98D9-051F6EC89788}" type="sibTrans" cxnId="{7E3445B3-4083-49A9-9976-AA9B39416FBB}">
      <dgm:prSet/>
      <dgm:spPr/>
      <dgm:t>
        <a:bodyPr/>
        <a:lstStyle/>
        <a:p>
          <a:pPr latinLnBrk="1"/>
          <a:endParaRPr lang="ko-KR" altLang="en-US"/>
        </a:p>
      </dgm:t>
    </dgm:pt>
    <dgm:pt modelId="{5ACA94F0-6071-4E83-B1B3-A7A250438CF8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/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학자금대출 신청에 앞서</a:t>
          </a:r>
          <a:r>
            <a:rPr lang="en-US" altLang="ko-KR" sz="1200" b="1" u="none" dirty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본인명의 전자서명수단 준비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공동인증서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간편인증서 등</a:t>
          </a:r>
          <a:r>
            <a:rPr lang="en-US" altLang="ko-KR" sz="1200" b="1" u="none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u="none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dirty="0">
              <a:latin typeface="맑은 고딕" pitchFamily="50" charset="-127"/>
              <a:ea typeface="맑은 고딕" pitchFamily="50" charset="-127"/>
            </a:rPr>
            <a:t>필수</a:t>
          </a:r>
        </a:p>
      </dgm:t>
    </dgm:pt>
    <dgm:pt modelId="{CD4A4B24-2B7E-4162-847A-B716EB8A8314}" type="parTrans" cxnId="{BDD016CE-0B1E-43E4-923E-EEE56D83C62C}">
      <dgm:prSet/>
      <dgm:spPr/>
      <dgm:t>
        <a:bodyPr/>
        <a:lstStyle/>
        <a:p>
          <a:pPr latinLnBrk="1"/>
          <a:endParaRPr lang="ko-KR" altLang="en-US"/>
        </a:p>
      </dgm:t>
    </dgm:pt>
    <dgm:pt modelId="{0AB3484C-5A1C-4C11-ADDB-5F5B450A45D2}" type="sibTrans" cxnId="{BDD016CE-0B1E-43E4-923E-EEE56D83C62C}">
      <dgm:prSet/>
      <dgm:spPr/>
      <dgm:t>
        <a:bodyPr/>
        <a:lstStyle/>
        <a:p>
          <a:pPr latinLnBrk="1"/>
          <a:endParaRPr lang="ko-KR" altLang="en-US"/>
        </a:p>
      </dgm:t>
    </dgm:pt>
    <dgm:pt modelId="{2C5E7D6A-F426-4779-906F-59A521E705FB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>
            <a:buNone/>
          </a:pP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기존회원</a:t>
          </a: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로그인</a:t>
          </a:r>
        </a:p>
      </dgm:t>
    </dgm:pt>
    <dgm:pt modelId="{3A95BCFE-9918-4C3D-8C73-DD900F9F1CC4}" type="parTrans" cxnId="{89C2BEDC-DD13-499F-8F50-65C8B3D4F6A4}">
      <dgm:prSet/>
      <dgm:spPr/>
      <dgm:t>
        <a:bodyPr/>
        <a:lstStyle/>
        <a:p>
          <a:pPr latinLnBrk="1"/>
          <a:endParaRPr lang="ko-KR" altLang="en-US"/>
        </a:p>
      </dgm:t>
    </dgm:pt>
    <dgm:pt modelId="{AB7B2259-AF14-4741-9C15-84BCAE8971BE}" type="sibTrans" cxnId="{89C2BEDC-DD13-499F-8F50-65C8B3D4F6A4}">
      <dgm:prSet/>
      <dgm:spPr/>
      <dgm:t>
        <a:bodyPr/>
        <a:lstStyle/>
        <a:p>
          <a:pPr latinLnBrk="1"/>
          <a:endParaRPr lang="ko-KR" altLang="en-US"/>
        </a:p>
      </dgm:t>
    </dgm:pt>
    <dgm:pt modelId="{3EA56212-E388-40F6-9BED-CAE1BE59CDE9}">
      <dgm:prSet phldrT="[텍스트]" custT="1"/>
      <dgm:spPr>
        <a:solidFill>
          <a:srgbClr val="B7D2F4"/>
        </a:solidFill>
      </dgm:spPr>
      <dgm:t>
        <a:bodyPr lIns="144000"/>
        <a:lstStyle/>
        <a:p>
          <a:pPr latinLnBrk="1">
            <a:buNone/>
          </a:pP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신규회원</a:t>
          </a:r>
          <a:r>
            <a:rPr lang="en-US" altLang="ko-KR" sz="1100" b="1" u="none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dirty="0">
              <a:latin typeface="맑은 고딕" pitchFamily="50" charset="-127"/>
              <a:ea typeface="맑은 고딕" pitchFamily="50" charset="-127"/>
            </a:rPr>
            <a:t>서비스 이용자 등록</a:t>
          </a:r>
        </a:p>
      </dgm:t>
    </dgm:pt>
    <dgm:pt modelId="{595DD568-1B10-4A81-B1EA-5C9C7B948DDC}" type="parTrans" cxnId="{17FE1B4F-1835-4364-9CC6-2B3FDD5612E4}">
      <dgm:prSet/>
      <dgm:spPr/>
      <dgm:t>
        <a:bodyPr/>
        <a:lstStyle/>
        <a:p>
          <a:pPr latinLnBrk="1"/>
          <a:endParaRPr lang="ko-KR" altLang="en-US"/>
        </a:p>
      </dgm:t>
    </dgm:pt>
    <dgm:pt modelId="{D17A450D-9EB9-4973-8478-AF8A385C40A7}" type="sibTrans" cxnId="{17FE1B4F-1835-4364-9CC6-2B3FDD5612E4}">
      <dgm:prSet/>
      <dgm:spPr/>
      <dgm:t>
        <a:bodyPr/>
        <a:lstStyle/>
        <a:p>
          <a:pPr latinLnBrk="1"/>
          <a:endParaRPr lang="ko-KR" altLang="en-US"/>
        </a:p>
      </dgm:t>
    </dgm:pt>
    <dgm:pt modelId="{C7C497F2-849B-4E5E-A88B-D0987A5872E4}" type="pres">
      <dgm:prSet presAssocID="{218D5441-5851-4FC0-BB24-282C8165F00C}" presName="Name0" presStyleCnt="0">
        <dgm:presLayoutVars>
          <dgm:dir/>
          <dgm:animLvl val="lvl"/>
          <dgm:resizeHandles val="exact"/>
        </dgm:presLayoutVars>
      </dgm:prSet>
      <dgm:spPr/>
    </dgm:pt>
    <dgm:pt modelId="{2228270F-0C79-4BDC-9BF7-E4A7C3B5BCD3}" type="pres">
      <dgm:prSet presAssocID="{F7004071-7C75-4CF3-B5D6-B2E685FC9369}" presName="linNode" presStyleCnt="0"/>
      <dgm:spPr/>
    </dgm:pt>
    <dgm:pt modelId="{4C78533F-7AAD-4CB6-88BE-FD1AB616716C}" type="pres">
      <dgm:prSet presAssocID="{F7004071-7C75-4CF3-B5D6-B2E685FC9369}" presName="parentText" presStyleLbl="node1" presStyleIdx="0" presStyleCnt="1" custScaleX="23829" custScaleY="81602" custLinFactNeighborX="-1959">
        <dgm:presLayoutVars>
          <dgm:chMax val="1"/>
          <dgm:bulletEnabled val="1"/>
        </dgm:presLayoutVars>
      </dgm:prSet>
      <dgm:spPr/>
    </dgm:pt>
    <dgm:pt modelId="{8A581D80-1F9A-4CCB-9C34-FA488F88C2D6}" type="pres">
      <dgm:prSet presAssocID="{F7004071-7C75-4CF3-B5D6-B2E685FC9369}" presName="descendantText" presStyleLbl="alignAccFollowNode1" presStyleIdx="0" presStyleCnt="1" custScaleX="181705" custLinFactNeighborX="-2934">
        <dgm:presLayoutVars>
          <dgm:bulletEnabled val="1"/>
        </dgm:presLayoutVars>
      </dgm:prSet>
      <dgm:spPr/>
    </dgm:pt>
  </dgm:ptLst>
  <dgm:cxnLst>
    <dgm:cxn modelId="{FC092A3B-CAC3-47F7-8EB6-E200C43815F7}" type="presOf" srcId="{5ACA94F0-6071-4E83-B1B3-A7A250438CF8}" destId="{8A581D80-1F9A-4CCB-9C34-FA488F88C2D6}" srcOrd="0" destOrd="3" presId="urn:microsoft.com/office/officeart/2005/8/layout/vList5"/>
    <dgm:cxn modelId="{67EE7C42-8BC6-4D17-90E2-1AD39F3600CE}" type="presOf" srcId="{3EA56212-E388-40F6-9BED-CAE1BE59CDE9}" destId="{8A581D80-1F9A-4CCB-9C34-FA488F88C2D6}" srcOrd="0" destOrd="2" presId="urn:microsoft.com/office/officeart/2005/8/layout/vList5"/>
    <dgm:cxn modelId="{AB025A6A-B357-4B9D-899F-3637D433A4BB}" srcId="{218D5441-5851-4FC0-BB24-282C8165F00C}" destId="{F7004071-7C75-4CF3-B5D6-B2E685FC9369}" srcOrd="0" destOrd="0" parTransId="{D3A0D750-2696-420B-A7CD-B64DF37AF855}" sibTransId="{8B4C4424-84EE-4AFD-84AB-F20CEFB05FEF}"/>
    <dgm:cxn modelId="{17FE1B4F-1835-4364-9CC6-2B3FDD5612E4}" srcId="{F7004071-7C75-4CF3-B5D6-B2E685FC9369}" destId="{3EA56212-E388-40F6-9BED-CAE1BE59CDE9}" srcOrd="2" destOrd="0" parTransId="{595DD568-1B10-4A81-B1EA-5C9C7B948DDC}" sibTransId="{D17A450D-9EB9-4973-8478-AF8A385C40A7}"/>
    <dgm:cxn modelId="{8790646F-77C3-48D7-9B5E-58B23ED69A4B}" type="presOf" srcId="{2C5E7D6A-F426-4779-906F-59A521E705FB}" destId="{8A581D80-1F9A-4CCB-9C34-FA488F88C2D6}" srcOrd="0" destOrd="1" presId="urn:microsoft.com/office/officeart/2005/8/layout/vList5"/>
    <dgm:cxn modelId="{527B1275-C832-43DE-B3AD-7D975B948E06}" type="presOf" srcId="{F7004071-7C75-4CF3-B5D6-B2E685FC9369}" destId="{4C78533F-7AAD-4CB6-88BE-FD1AB616716C}" srcOrd="0" destOrd="0" presId="urn:microsoft.com/office/officeart/2005/8/layout/vList5"/>
    <dgm:cxn modelId="{C011389F-E3CF-43F9-B969-7F65B13B2B87}" type="presOf" srcId="{7F501EE4-566E-4596-9A82-27D1BB93A75B}" destId="{8A581D80-1F9A-4CCB-9C34-FA488F88C2D6}" srcOrd="0" destOrd="0" presId="urn:microsoft.com/office/officeart/2005/8/layout/vList5"/>
    <dgm:cxn modelId="{7E3445B3-4083-49A9-9976-AA9B39416FBB}" srcId="{F7004071-7C75-4CF3-B5D6-B2E685FC9369}" destId="{7F501EE4-566E-4596-9A82-27D1BB93A75B}" srcOrd="0" destOrd="0" parTransId="{31464D70-B4D2-4E1E-9215-A06B0B96BA0A}" sibTransId="{F834C377-164E-4FB6-98D9-051F6EC89788}"/>
    <dgm:cxn modelId="{BDD016CE-0B1E-43E4-923E-EEE56D83C62C}" srcId="{F7004071-7C75-4CF3-B5D6-B2E685FC9369}" destId="{5ACA94F0-6071-4E83-B1B3-A7A250438CF8}" srcOrd="3" destOrd="0" parTransId="{CD4A4B24-2B7E-4162-847A-B716EB8A8314}" sibTransId="{0AB3484C-5A1C-4C11-ADDB-5F5B450A45D2}"/>
    <dgm:cxn modelId="{B6867DD2-F3E0-4734-B29B-5EC36FF7A1BD}" type="presOf" srcId="{218D5441-5851-4FC0-BB24-282C8165F00C}" destId="{C7C497F2-849B-4E5E-A88B-D0987A5872E4}" srcOrd="0" destOrd="0" presId="urn:microsoft.com/office/officeart/2005/8/layout/vList5"/>
    <dgm:cxn modelId="{89C2BEDC-DD13-499F-8F50-65C8B3D4F6A4}" srcId="{F7004071-7C75-4CF3-B5D6-B2E685FC9369}" destId="{2C5E7D6A-F426-4779-906F-59A521E705FB}" srcOrd="1" destOrd="0" parTransId="{3A95BCFE-9918-4C3D-8C73-DD900F9F1CC4}" sibTransId="{AB7B2259-AF14-4741-9C15-84BCAE8971BE}"/>
    <dgm:cxn modelId="{FEC5FDFD-534C-44A0-8E96-001B02C9B503}" type="presParOf" srcId="{C7C497F2-849B-4E5E-A88B-D0987A5872E4}" destId="{2228270F-0C79-4BDC-9BF7-E4A7C3B5BCD3}" srcOrd="0" destOrd="0" presId="urn:microsoft.com/office/officeart/2005/8/layout/vList5"/>
    <dgm:cxn modelId="{3BEF1CF7-17C7-4C65-A3B6-181B71E38565}" type="presParOf" srcId="{2228270F-0C79-4BDC-9BF7-E4A7C3B5BCD3}" destId="{4C78533F-7AAD-4CB6-88BE-FD1AB616716C}" srcOrd="0" destOrd="0" presId="urn:microsoft.com/office/officeart/2005/8/layout/vList5"/>
    <dgm:cxn modelId="{CDD31D3F-79B0-4883-8D03-372126D5C1F6}" type="presParOf" srcId="{2228270F-0C79-4BDC-9BF7-E4A7C3B5BCD3}" destId="{8A581D80-1F9A-4CCB-9C34-FA488F88C2D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8D5441-5851-4FC0-BB24-282C8165F00C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C7C497F2-849B-4E5E-A88B-D0987A5872E4}" type="pres">
      <dgm:prSet presAssocID="{218D5441-5851-4FC0-BB24-282C8165F00C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E621BD92-6D43-432E-81E3-FEAE0A751FFF}" type="presOf" srcId="{218D5441-5851-4FC0-BB24-282C8165F00C}" destId="{C7C497F2-849B-4E5E-A88B-D0987A5872E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81D80-1F9A-4CCB-9C34-FA488F88C2D6}">
      <dsp:nvSpPr>
        <dsp:cNvPr id="0" name=""/>
        <dsp:cNvSpPr/>
      </dsp:nvSpPr>
      <dsp:spPr>
        <a:xfrm rot="5400000">
          <a:off x="3192013" y="-2571022"/>
          <a:ext cx="1395016" cy="6887519"/>
        </a:xfrm>
        <a:prstGeom prst="round2SameRect">
          <a:avLst/>
        </a:prstGeom>
        <a:solidFill>
          <a:srgbClr val="B7D2F4"/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00" tIns="123825" rIns="247650" bIns="123825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한국장학재단 어플 다운로드 후 접속</a:t>
          </a:r>
          <a:r>
            <a:rPr lang="en-US" altLang="en-US" sz="1200" b="1" u="none" kern="1200" dirty="0">
              <a:latin typeface="맑은 고딕" pitchFamily="50" charset="-127"/>
              <a:ea typeface="맑은 고딕" pitchFamily="50" charset="-127"/>
            </a:rPr>
            <a:t>”</a:t>
          </a:r>
          <a:endParaRPr lang="ko-KR" altLang="en-US" sz="1200" b="1" u="none" kern="1200" dirty="0">
            <a:latin typeface="맑은 고딕" pitchFamily="50" charset="-127"/>
            <a:ea typeface="맑은 고딕" pitchFamily="50" charset="-127"/>
          </a:endParaRP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기존회원</a:t>
          </a: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로그인</a:t>
          </a: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 -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신규회원</a:t>
          </a:r>
          <a:r>
            <a:rPr lang="en-US" altLang="ko-KR" sz="1100" b="1" u="none" kern="1200" dirty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100" b="1" u="none" kern="1200" dirty="0">
              <a:latin typeface="맑은 고딕" pitchFamily="50" charset="-127"/>
              <a:ea typeface="맑은 고딕" pitchFamily="50" charset="-127"/>
            </a:rPr>
            <a:t>서비스 이용자 등록</a:t>
          </a: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학자금대출 신청에 앞서</a:t>
          </a:r>
          <a:r>
            <a:rPr lang="en-US" altLang="ko-KR" sz="1200" b="1" u="none" kern="1200" dirty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본인명의 전자서명수단 준비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공동인증서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간편인증서 등</a:t>
          </a:r>
          <a:r>
            <a:rPr lang="en-US" altLang="ko-KR" sz="1200" b="1" u="none" kern="1200" dirty="0"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u="none" kern="120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1200" b="1" u="none" kern="1200" dirty="0">
              <a:latin typeface="맑은 고딕" pitchFamily="50" charset="-127"/>
              <a:ea typeface="맑은 고딕" pitchFamily="50" charset="-127"/>
            </a:rPr>
            <a:t>필수</a:t>
          </a:r>
        </a:p>
      </dsp:txBody>
      <dsp:txXfrm rot="-5400000">
        <a:off x="445762" y="243328"/>
        <a:ext cx="6819420" cy="1258818"/>
      </dsp:txXfrm>
    </dsp:sp>
    <dsp:sp modelId="{4C78533F-7AAD-4CB6-88BE-FD1AB616716C}">
      <dsp:nvSpPr>
        <dsp:cNvPr id="0" name=""/>
        <dsp:cNvSpPr/>
      </dsp:nvSpPr>
      <dsp:spPr>
        <a:xfrm>
          <a:off x="0" y="161261"/>
          <a:ext cx="508070" cy="1422951"/>
        </a:xfrm>
        <a:prstGeom prst="roundRect">
          <a:avLst/>
        </a:prstGeom>
        <a:solidFill>
          <a:srgbClr val="EAEC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itchFamily="18" charset="-127"/>
              <a:ea typeface="HY동녘M" pitchFamily="18" charset="-127"/>
            </a:rPr>
            <a:t>Tip</a:t>
          </a:r>
          <a:endParaRPr lang="ko-KR" altLang="en-US" sz="16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itchFamily="18" charset="-127"/>
            <a:ea typeface="HY동녘M" pitchFamily="18" charset="-127"/>
          </a:endParaRPr>
        </a:p>
      </dsp:txBody>
      <dsp:txXfrm>
        <a:off x="24802" y="186063"/>
        <a:ext cx="458466" cy="13733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2949786" cy="496967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42" y="3"/>
            <a:ext cx="2949786" cy="496967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829A6350-2B31-4A0F-8CF8-990B948BBDF2}" type="datetimeFigureOut">
              <a:rPr lang="ko-KR" altLang="en-US" smtClean="0"/>
              <a:pPr/>
              <a:t>2025-12-29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60575" y="744538"/>
            <a:ext cx="268605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2"/>
          </a:xfrm>
          <a:prstGeom prst="rect">
            <a:avLst/>
          </a:prstGeom>
        </p:spPr>
        <p:txBody>
          <a:bodyPr vert="horz" lIns="91410" tIns="45705" rIns="91410" bIns="4570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5" y="9440650"/>
            <a:ext cx="2949786" cy="496967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42" y="9440650"/>
            <a:ext cx="2949786" cy="496967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DFAC497D-097E-46F4-86FF-63DA07557AB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9980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7402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3699" algn="l" defTabSz="1047402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7402" algn="l" defTabSz="1047402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71100" algn="l" defTabSz="1047402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94800" algn="l" defTabSz="1047402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18502" algn="l" defTabSz="1047402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42202" algn="l" defTabSz="1047402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65899" algn="l" defTabSz="1047402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89602" algn="l" defTabSz="1047402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060575" y="744538"/>
            <a:ext cx="2686050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ko-KR" altLang="en-US"/>
              <a:t>안녕하십니까</a:t>
            </a:r>
            <a:r>
              <a:rPr lang="en-US" altLang="ko-KR"/>
              <a:t>? 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r>
              <a:rPr lang="ko-KR" altLang="en-US"/>
              <a:t>한국장학재단 이사장 이경숙입니다</a:t>
            </a:r>
            <a:r>
              <a:rPr lang="en-US" altLang="ko-KR"/>
              <a:t>.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r>
              <a:rPr lang="ko-KR" altLang="en-US"/>
              <a:t>저희 </a:t>
            </a:r>
            <a:r>
              <a:rPr lang="ko-KR" altLang="en-US" b="1"/>
              <a:t>재단 선진화 추진실적</a:t>
            </a:r>
            <a:r>
              <a:rPr lang="ko-KR" altLang="en-US"/>
              <a:t>을 </a:t>
            </a:r>
            <a:r>
              <a:rPr lang="ko-KR" altLang="en-US" b="1"/>
              <a:t>보고</a:t>
            </a:r>
            <a:r>
              <a:rPr lang="ko-KR" altLang="en-US"/>
              <a:t> 드리겠습니다</a:t>
            </a:r>
            <a:r>
              <a:rPr lang="en-US" altLang="ko-KR"/>
              <a:t>.</a:t>
            </a:r>
            <a:endParaRPr lang="ko-KR" altLang="en-US"/>
          </a:p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760193-121F-4D2A-A706-ED4CE7CD15DE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18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960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74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608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6974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2130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4827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60575" y="744538"/>
            <a:ext cx="2686050" cy="37258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497D-097E-46F4-86FF-63DA07557AB8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80560" y="3333240"/>
            <a:ext cx="6579554" cy="229997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61109" y="6080294"/>
            <a:ext cx="5418456" cy="27420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3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7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1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5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9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3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67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1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0CD7-C49E-41FF-AD6D-AFCE8BE9B153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0D24-7DC7-4C39-A45F-C3E5ED32D1DD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611985" y="429711"/>
            <a:ext cx="1741646" cy="91551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87036" y="429711"/>
            <a:ext cx="5095928" cy="915519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0B9E-9F60-416C-8063-687665475C70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56EA9-E318-4E6A-A855-1C797EDBE3A5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1469" y="6894967"/>
            <a:ext cx="6579554" cy="213108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11469" y="4547804"/>
            <a:ext cx="6579554" cy="234716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39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478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1832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4pPr>
            <a:lvl5pPr marL="2095776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5pPr>
            <a:lvl6pPr marL="2619722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6pPr>
            <a:lvl7pPr marL="3143666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7pPr>
            <a:lvl8pPr marL="3667608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8pPr>
            <a:lvl9pPr marL="4191553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2AA-AAFF-4946-A330-D0C6C8753D80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87040" y="2503649"/>
            <a:ext cx="3418787" cy="70812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934839" y="2503649"/>
            <a:ext cx="3418787" cy="70812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1DF07-9093-4C7B-99C2-E22391D1924D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7051" y="2401818"/>
            <a:ext cx="3420131" cy="100096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3944" indent="0">
              <a:buNone/>
              <a:defRPr sz="2300" b="1"/>
            </a:lvl2pPr>
            <a:lvl3pPr marL="1047889" indent="0">
              <a:buNone/>
              <a:defRPr sz="2000" b="1"/>
            </a:lvl3pPr>
            <a:lvl4pPr marL="1571832" indent="0">
              <a:buNone/>
              <a:defRPr sz="1800" b="1"/>
            </a:lvl4pPr>
            <a:lvl5pPr marL="2095776" indent="0">
              <a:buNone/>
              <a:defRPr sz="1800" b="1"/>
            </a:lvl5pPr>
            <a:lvl6pPr marL="2619722" indent="0">
              <a:buNone/>
              <a:defRPr sz="1800" b="1"/>
            </a:lvl6pPr>
            <a:lvl7pPr marL="3143666" indent="0">
              <a:buNone/>
              <a:defRPr sz="1800" b="1"/>
            </a:lvl7pPr>
            <a:lvl8pPr marL="3667608" indent="0">
              <a:buNone/>
              <a:defRPr sz="1800" b="1"/>
            </a:lvl8pPr>
            <a:lvl9pPr marL="4191553" indent="0">
              <a:buNone/>
              <a:defRPr sz="18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87051" y="3402789"/>
            <a:ext cx="3420131" cy="618211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932156" y="2401818"/>
            <a:ext cx="3421475" cy="100096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3944" indent="0">
              <a:buNone/>
              <a:defRPr sz="2300" b="1"/>
            </a:lvl2pPr>
            <a:lvl3pPr marL="1047889" indent="0">
              <a:buNone/>
              <a:defRPr sz="2000" b="1"/>
            </a:lvl3pPr>
            <a:lvl4pPr marL="1571832" indent="0">
              <a:buNone/>
              <a:defRPr sz="1800" b="1"/>
            </a:lvl4pPr>
            <a:lvl5pPr marL="2095776" indent="0">
              <a:buNone/>
              <a:defRPr sz="1800" b="1"/>
            </a:lvl5pPr>
            <a:lvl6pPr marL="2619722" indent="0">
              <a:buNone/>
              <a:defRPr sz="1800" b="1"/>
            </a:lvl6pPr>
            <a:lvl7pPr marL="3143666" indent="0">
              <a:buNone/>
              <a:defRPr sz="1800" b="1"/>
            </a:lvl7pPr>
            <a:lvl8pPr marL="3667608" indent="0">
              <a:buNone/>
              <a:defRPr sz="1800" b="1"/>
            </a:lvl8pPr>
            <a:lvl9pPr marL="4191553" indent="0">
              <a:buNone/>
              <a:defRPr sz="18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932156" y="3402789"/>
            <a:ext cx="3421475" cy="6182119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DA4-CC2E-4102-B8FE-208571E37322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A90A-F7D1-4E41-86C8-6CBF5ECDC22B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1CFE-0274-44E2-8E7A-269096E92E72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7052" y="427225"/>
            <a:ext cx="2546621" cy="181812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26382" y="427223"/>
            <a:ext cx="4327240" cy="915768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87052" y="2245341"/>
            <a:ext cx="2546621" cy="7339559"/>
          </a:xfrm>
        </p:spPr>
        <p:txBody>
          <a:bodyPr/>
          <a:lstStyle>
            <a:lvl1pPr marL="0" indent="0">
              <a:buNone/>
              <a:defRPr sz="1599"/>
            </a:lvl1pPr>
            <a:lvl2pPr marL="523944" indent="0">
              <a:buNone/>
              <a:defRPr sz="1400"/>
            </a:lvl2pPr>
            <a:lvl3pPr marL="1047889" indent="0">
              <a:buNone/>
              <a:defRPr sz="1100"/>
            </a:lvl3pPr>
            <a:lvl4pPr marL="1571832" indent="0">
              <a:buNone/>
              <a:defRPr sz="1001"/>
            </a:lvl4pPr>
            <a:lvl5pPr marL="2095776" indent="0">
              <a:buNone/>
              <a:defRPr sz="1001"/>
            </a:lvl5pPr>
            <a:lvl6pPr marL="2619722" indent="0">
              <a:buNone/>
              <a:defRPr sz="1001"/>
            </a:lvl6pPr>
            <a:lvl7pPr marL="3143666" indent="0">
              <a:buNone/>
              <a:defRPr sz="1001"/>
            </a:lvl7pPr>
            <a:lvl8pPr marL="3667608" indent="0">
              <a:buNone/>
              <a:defRPr sz="1001"/>
            </a:lvl8pPr>
            <a:lvl9pPr marL="4191553" indent="0">
              <a:buNone/>
              <a:defRPr sz="100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2C92-7840-40D4-A28F-9E837FEC4546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17233" y="7510951"/>
            <a:ext cx="4644390" cy="88671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17233" y="958744"/>
            <a:ext cx="4644390" cy="6437948"/>
          </a:xfrm>
        </p:spPr>
        <p:txBody>
          <a:bodyPr/>
          <a:lstStyle>
            <a:lvl1pPr marL="0" indent="0">
              <a:buNone/>
              <a:defRPr sz="3700"/>
            </a:lvl1pPr>
            <a:lvl2pPr marL="523944" indent="0">
              <a:buNone/>
              <a:defRPr sz="3200"/>
            </a:lvl2pPr>
            <a:lvl3pPr marL="1047889" indent="0">
              <a:buNone/>
              <a:defRPr sz="2800"/>
            </a:lvl3pPr>
            <a:lvl4pPr marL="1571832" indent="0">
              <a:buNone/>
              <a:defRPr sz="2300"/>
            </a:lvl4pPr>
            <a:lvl5pPr marL="2095776" indent="0">
              <a:buNone/>
              <a:defRPr sz="2300"/>
            </a:lvl5pPr>
            <a:lvl6pPr marL="2619722" indent="0">
              <a:buNone/>
              <a:defRPr sz="2300"/>
            </a:lvl6pPr>
            <a:lvl7pPr marL="3143666" indent="0">
              <a:buNone/>
              <a:defRPr sz="2300"/>
            </a:lvl7pPr>
            <a:lvl8pPr marL="3667608" indent="0">
              <a:buNone/>
              <a:defRPr sz="2300"/>
            </a:lvl8pPr>
            <a:lvl9pPr marL="4191553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517233" y="8397662"/>
            <a:ext cx="4644390" cy="1259274"/>
          </a:xfrm>
        </p:spPr>
        <p:txBody>
          <a:bodyPr/>
          <a:lstStyle>
            <a:lvl1pPr marL="0" indent="0">
              <a:buNone/>
              <a:defRPr sz="1599"/>
            </a:lvl1pPr>
            <a:lvl2pPr marL="523944" indent="0">
              <a:buNone/>
              <a:defRPr sz="1400"/>
            </a:lvl2pPr>
            <a:lvl3pPr marL="1047889" indent="0">
              <a:buNone/>
              <a:defRPr sz="1100"/>
            </a:lvl3pPr>
            <a:lvl4pPr marL="1571832" indent="0">
              <a:buNone/>
              <a:defRPr sz="1001"/>
            </a:lvl4pPr>
            <a:lvl5pPr marL="2095776" indent="0">
              <a:buNone/>
              <a:defRPr sz="1001"/>
            </a:lvl5pPr>
            <a:lvl6pPr marL="2619722" indent="0">
              <a:buNone/>
              <a:defRPr sz="1001"/>
            </a:lvl6pPr>
            <a:lvl7pPr marL="3143666" indent="0">
              <a:buNone/>
              <a:defRPr sz="1001"/>
            </a:lvl7pPr>
            <a:lvl8pPr marL="3667608" indent="0">
              <a:buNone/>
              <a:defRPr sz="1001"/>
            </a:lvl8pPr>
            <a:lvl9pPr marL="4191553" indent="0">
              <a:buNone/>
              <a:defRPr sz="100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A1D5F-4BC4-45A7-B2B0-0B3DFA75B155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87037" y="429701"/>
            <a:ext cx="6966586" cy="1788318"/>
          </a:xfrm>
          <a:prstGeom prst="rect">
            <a:avLst/>
          </a:prstGeom>
        </p:spPr>
        <p:txBody>
          <a:bodyPr vert="horz" lIns="104795" tIns="52397" rIns="104795" bIns="52397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7037" y="2503649"/>
            <a:ext cx="6966586" cy="7081246"/>
          </a:xfrm>
          <a:prstGeom prst="rect">
            <a:avLst/>
          </a:prstGeom>
        </p:spPr>
        <p:txBody>
          <a:bodyPr vert="horz" lIns="104795" tIns="52397" rIns="104795" bIns="52397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87050" y="9945052"/>
            <a:ext cx="1806151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732D3-D0CA-46F9-AD3B-A587E4ADA427}" type="datetime1">
              <a:rPr lang="ko-KR" altLang="en-US" smtClean="0"/>
              <a:t>2025-12-29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4734" y="9945052"/>
            <a:ext cx="2451206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547480" y="9945052"/>
            <a:ext cx="1806151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87FEB-9D9A-4758-B6A3-0C9C9A309A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1047889" rtl="0" eaLnBrk="1" latinLnBrk="1" hangingPunct="1">
        <a:spcBef>
          <a:spcPct val="0"/>
        </a:spcBef>
        <a:buNone/>
        <a:defRPr sz="50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2958" indent="-392958" algn="l" defTabSz="1047889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51408" indent="-327464" algn="l" defTabSz="1047889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9860" indent="-261974" algn="l" defTabSz="1047889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3805" indent="-261974" algn="l" defTabSz="1047889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7749" indent="-261974" algn="l" defTabSz="1047889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1693" indent="-261974" algn="l" defTabSz="1047889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05636" indent="-261974" algn="l" defTabSz="1047889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29580" indent="-261974" algn="l" defTabSz="1047889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3525" indent="-261974" algn="l" defTabSz="1047889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7889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23944" algn="l" defTabSz="1047889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47889" algn="l" defTabSz="1047889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71832" algn="l" defTabSz="1047889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5776" algn="l" defTabSz="1047889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19722" algn="l" defTabSz="1047889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43666" algn="l" defTabSz="1047889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67608" algn="l" defTabSz="1047889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91553" algn="l" defTabSz="1047889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saf.go.kr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5.png"/><Relationship Id="rId10" Type="http://schemas.openxmlformats.org/officeDocument/2006/relationships/diagramLayout" Target="../diagrams/layout1.xml"/><Relationship Id="rId4" Type="http://schemas.openxmlformats.org/officeDocument/2006/relationships/image" Target="../media/image4.png"/><Relationship Id="rId9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>
            <a:extLst>
              <a:ext uri="{FF2B5EF4-FFF2-40B4-BE49-F238E27FC236}">
                <a16:creationId xmlns:a16="http://schemas.microsoft.com/office/drawing/2014/main" id="{78D1233B-3CC5-4757-9DCF-591CC1A3D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"/>
            <a:ext cx="7740651" cy="1072991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27C89CF-2B20-4F33-BDC3-5F36B24FF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461" y="279400"/>
            <a:ext cx="7200663" cy="9715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8217" y="2700660"/>
            <a:ext cx="7344215" cy="2229476"/>
          </a:xfrm>
          <a:prstGeom prst="rect">
            <a:avLst/>
          </a:prstGeom>
          <a:noFill/>
        </p:spPr>
        <p:txBody>
          <a:bodyPr wrap="square" lIns="104795" tIns="52397" rIns="104795" bIns="52397">
            <a:spAutoFit/>
          </a:bodyPr>
          <a:lstStyle/>
          <a:p>
            <a:pPr algn="ctr">
              <a:defRPr/>
            </a:pPr>
            <a:r>
              <a:rPr lang="en-US" altLang="ko-KR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2026</a:t>
            </a:r>
            <a:r>
              <a:rPr lang="ko-KR" altLang="en-US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년 </a:t>
            </a:r>
            <a:r>
              <a:rPr lang="en-US" altLang="ko-KR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4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학기</a:t>
            </a:r>
            <a:endParaRPr lang="en-US" altLang="ko-KR" sz="4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endParaRPr lang="en-US" altLang="ko-KR" sz="9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41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학점은행제 학습자 학자금대출</a:t>
            </a:r>
            <a:r>
              <a:rPr lang="ko-KR" altLang="en-US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4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모바일 신청 매뉴얼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19108" y="5078392"/>
            <a:ext cx="4957818" cy="305872"/>
          </a:xfrm>
          <a:prstGeom prst="rect">
            <a:avLst/>
          </a:prstGeom>
          <a:noFill/>
        </p:spPr>
        <p:txBody>
          <a:bodyPr wrap="square" lIns="104795" tIns="52397" rIns="104795" bIns="52397" rtlCol="0">
            <a:spAutoFit/>
          </a:bodyPr>
          <a:lstStyle/>
          <a:p>
            <a:pPr algn="ctr"/>
            <a:r>
              <a:rPr lang="ko-KR" altLang="en-US" sz="1300" b="1" dirty="0">
                <a:solidFill>
                  <a:srgbClr val="FF0000"/>
                </a:solidFill>
              </a:rPr>
              <a:t>시스템 개선 등으로 인하여 일부 내용은 변경될 수 있음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8205" y="7123691"/>
            <a:ext cx="5425175" cy="1252607"/>
          </a:xfrm>
          <a:prstGeom prst="rect">
            <a:avLst/>
          </a:prstGeom>
          <a:noFill/>
        </p:spPr>
        <p:txBody>
          <a:bodyPr lIns="104795" tIns="52397" rIns="104795" bIns="52397">
            <a:spAutoFit/>
          </a:bodyPr>
          <a:lstStyle/>
          <a:p>
            <a:pPr algn="ctr">
              <a:defRPr/>
            </a:pPr>
            <a:r>
              <a:rPr lang="ko-KR" altLang="en-US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한국장학재단</a:t>
            </a:r>
            <a:endParaRPr lang="en-US" altLang="ko-KR" sz="3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defRPr/>
            </a:pPr>
            <a:r>
              <a:rPr lang="ko-KR" altLang="en-US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학자금대출부</a:t>
            </a:r>
            <a:endParaRPr lang="en-US" altLang="ko-KR" sz="3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68834BC-8F89-41B0-B0C9-5C5CF8A63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461" y="-17780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475163056" descr="EMB00000a780282">
            <a:extLst>
              <a:ext uri="{FF2B5EF4-FFF2-40B4-BE49-F238E27FC236}">
                <a16:creationId xmlns:a16="http://schemas.microsoft.com/office/drawing/2014/main" id="{0786680D-ACFF-4EF7-BBC2-AFF2A4EDC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014" y="9531417"/>
            <a:ext cx="1804731" cy="45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8924019-73BA-44C8-9D2F-555F22B83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그룹 25">
            <a:extLst>
              <a:ext uri="{FF2B5EF4-FFF2-40B4-BE49-F238E27FC236}">
                <a16:creationId xmlns:a16="http://schemas.microsoft.com/office/drawing/2014/main" id="{74D60FCC-8D3A-46A5-A150-0D138F4CCFDA}"/>
              </a:ext>
            </a:extLst>
          </p:cNvPr>
          <p:cNvGrpSpPr/>
          <p:nvPr/>
        </p:nvGrpSpPr>
        <p:grpSpPr>
          <a:xfrm>
            <a:off x="691872" y="8988138"/>
            <a:ext cx="6845969" cy="1630332"/>
            <a:chOff x="445761" y="175230"/>
            <a:chExt cx="6887519" cy="1395016"/>
          </a:xfrm>
        </p:grpSpPr>
        <p:sp>
          <p:nvSpPr>
            <p:cNvPr id="27" name="사각형: 둥근 위쪽 모서리 26">
              <a:extLst>
                <a:ext uri="{FF2B5EF4-FFF2-40B4-BE49-F238E27FC236}">
                  <a16:creationId xmlns:a16="http://schemas.microsoft.com/office/drawing/2014/main" id="{AB881D90-B65E-4ADB-9334-7F3778D4B472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사각형: 둥근 위쪽 모서리 4">
              <a:extLst>
                <a:ext uri="{FF2B5EF4-FFF2-40B4-BE49-F238E27FC236}">
                  <a16:creationId xmlns:a16="http://schemas.microsoft.com/office/drawing/2014/main" id="{57856220-ECFF-4DE7-BB69-B1C9406C30BB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en-US" altLang="ko-KR" sz="1200" b="1" spc="-60" dirty="0">
                  <a:latin typeface="맑은 고딕" pitchFamily="50" charset="-127"/>
                </a:rPr>
                <a:t>                             Step 1 ~ 4</a:t>
              </a:r>
              <a:r>
                <a:rPr lang="ko-KR" altLang="en-US" sz="1200" b="1" spc="-60" dirty="0">
                  <a:latin typeface="맑은 고딕" pitchFamily="50" charset="-127"/>
                </a:rPr>
                <a:t> 입력한 신청정보 최종 확인하는 화면으로 꼼꼼히 체크</a:t>
              </a:r>
              <a:endParaRPr lang="en-US" altLang="ko-KR" sz="1200" b="1" spc="-60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신청정보 확인 완료 </a:t>
              </a:r>
              <a:r>
                <a:rPr lang="en-US" altLang="ko-KR" sz="1200" b="1" dirty="0">
                  <a:latin typeface="맑은 고딕" pitchFamily="50" charset="-127"/>
                </a:rPr>
                <a:t>&gt; </a:t>
              </a:r>
              <a:r>
                <a:rPr lang="ko-KR" altLang="en-US" sz="1200" b="1" dirty="0">
                  <a:latin typeface="맑은 고딕" pitchFamily="50" charset="-127"/>
                </a:rPr>
                <a:t>하단 </a:t>
              </a: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확인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 버튼 클릭 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 전자서명 동의 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 다음 단계 이동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신청서 작성이 정상적으로 완료 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신청현황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을 클릭하여 신청결과 확인 가능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시스템 사용자 많을 시 신청내용 출력에 </a:t>
              </a:r>
              <a:r>
                <a:rPr lang="en-US" altLang="ko-KR" sz="1200" b="1" dirty="0">
                  <a:latin typeface="맑은 고딕" pitchFamily="50" charset="-127"/>
                </a:rPr>
                <a:t>5~10</a:t>
              </a:r>
              <a:r>
                <a:rPr lang="ko-KR" altLang="en-US" sz="1200" b="1" dirty="0">
                  <a:latin typeface="맑은 고딕" pitchFamily="50" charset="-127"/>
                </a:rPr>
                <a:t>분 정도 소요될 수 있음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82E86DFF-D3BE-42A6-A955-E5FF0A94C8E4}"/>
              </a:ext>
            </a:extLst>
          </p:cNvPr>
          <p:cNvGrpSpPr/>
          <p:nvPr/>
        </p:nvGrpSpPr>
        <p:grpSpPr>
          <a:xfrm>
            <a:off x="169471" y="8951206"/>
            <a:ext cx="508070" cy="1678218"/>
            <a:chOff x="0" y="161261"/>
            <a:chExt cx="508070" cy="1422951"/>
          </a:xfrm>
        </p:grpSpPr>
        <p:sp>
          <p:nvSpPr>
            <p:cNvPr id="40" name="사각형: 둥근 모서리 39">
              <a:extLst>
                <a:ext uri="{FF2B5EF4-FFF2-40B4-BE49-F238E27FC236}">
                  <a16:creationId xmlns:a16="http://schemas.microsoft.com/office/drawing/2014/main" id="{81830DA9-DC48-405D-B27C-BB1990C9053D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사각형: 둥근 모서리 6">
              <a:extLst>
                <a:ext uri="{FF2B5EF4-FFF2-40B4-BE49-F238E27FC236}">
                  <a16:creationId xmlns:a16="http://schemas.microsoft.com/office/drawing/2014/main" id="{2198899C-6332-4B9E-8938-2AEE7B66987E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C5E29B4F-EDFD-45CF-A4F2-A1D417285115}"/>
              </a:ext>
            </a:extLst>
          </p:cNvPr>
          <p:cNvGrpSpPr/>
          <p:nvPr/>
        </p:nvGrpSpPr>
        <p:grpSpPr>
          <a:xfrm>
            <a:off x="791271" y="9092560"/>
            <a:ext cx="1328809" cy="334147"/>
            <a:chOff x="-4770635" y="6731531"/>
            <a:chExt cx="1328809" cy="334147"/>
          </a:xfrm>
        </p:grpSpPr>
        <p:pic>
          <p:nvPicPr>
            <p:cNvPr id="43" name="Picture 10">
              <a:extLst>
                <a:ext uri="{FF2B5EF4-FFF2-40B4-BE49-F238E27FC236}">
                  <a16:creationId xmlns:a16="http://schemas.microsoft.com/office/drawing/2014/main" id="{DB35C788-4F61-4F51-A408-8026DF68DA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770635" y="6731531"/>
              <a:ext cx="1278112" cy="334147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2A70D1C-BFC7-4544-82AD-583A67960E19}"/>
                </a:ext>
              </a:extLst>
            </p:cNvPr>
            <p:cNvSpPr txBox="1"/>
            <p:nvPr/>
          </p:nvSpPr>
          <p:spPr>
            <a:xfrm>
              <a:off x="-4719938" y="6760104"/>
              <a:ext cx="127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# </a:t>
              </a:r>
              <a:r>
                <a:rPr lang="ko-KR" altLang="en-US" sz="1200" dirty="0"/>
                <a:t>꼼꼼히 확인</a:t>
              </a:r>
            </a:p>
          </p:txBody>
        </p:sp>
      </p:grpSp>
      <p:sp>
        <p:nvSpPr>
          <p:cNvPr id="25" name="슬라이드 번호 개체 틀 1">
            <a:extLst>
              <a:ext uri="{FF2B5EF4-FFF2-40B4-BE49-F238E27FC236}">
                <a16:creationId xmlns:a16="http://schemas.microsoft.com/office/drawing/2014/main" id="{138A118E-6BFC-4A5B-9E99-18CC1B260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47470" y="9945043"/>
            <a:ext cx="1806153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46" name="Rectangle 2">
            <a:extLst>
              <a:ext uri="{FF2B5EF4-FFF2-40B4-BE49-F238E27FC236}">
                <a16:creationId xmlns:a16="http://schemas.microsoft.com/office/drawing/2014/main" id="{89B2AFCF-3AB6-4000-95C6-54432DC48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7" name="Rectangle 2">
            <a:extLst>
              <a:ext uri="{FF2B5EF4-FFF2-40B4-BE49-F238E27FC236}">
                <a16:creationId xmlns:a16="http://schemas.microsoft.com/office/drawing/2014/main" id="{BA13496E-40D3-483D-BE86-AB8BD0C25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8" name="모서리가 둥근 직사각형 237">
            <a:extLst>
              <a:ext uri="{FF2B5EF4-FFF2-40B4-BE49-F238E27FC236}">
                <a16:creationId xmlns:a16="http://schemas.microsoft.com/office/drawing/2014/main" id="{6E180AE2-5D9E-4B2F-84E1-FB2C51BCDCB4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E9F43209-AE29-475D-BCDB-285E9D29A2A3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1EFA4D6-D767-4BEB-8754-82962115B764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1F5F11-01D9-443C-945F-ADE1B535F32E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pic>
        <p:nvPicPr>
          <p:cNvPr id="54" name="그림 53">
            <a:extLst>
              <a:ext uri="{FF2B5EF4-FFF2-40B4-BE49-F238E27FC236}">
                <a16:creationId xmlns:a16="http://schemas.microsoft.com/office/drawing/2014/main" id="{950CCA14-F2C6-407E-BB0A-458845439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49" y="726087"/>
            <a:ext cx="7668403" cy="827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07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9">
            <a:extLst>
              <a:ext uri="{FF2B5EF4-FFF2-40B4-BE49-F238E27FC236}">
                <a16:creationId xmlns:a16="http://schemas.microsoft.com/office/drawing/2014/main" id="{9A49CC1E-4C50-42EA-BAE7-199451501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88" y="1177270"/>
            <a:ext cx="7383654" cy="760472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66965" y="1177272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10</a:t>
            </a:fld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CCA53DA-9E57-4C91-9E9E-44946C3D27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141" y="1547417"/>
            <a:ext cx="4724400" cy="713422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339E4B9D-8B5F-497A-9CDC-93B8F8BDFAB0}"/>
              </a:ext>
            </a:extLst>
          </p:cNvPr>
          <p:cNvSpPr/>
          <p:nvPr/>
        </p:nvSpPr>
        <p:spPr>
          <a:xfrm>
            <a:off x="3014832" y="4503922"/>
            <a:ext cx="1710986" cy="13650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92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44323DE7-029E-41C6-A832-B7BECE4FE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7F73A7B-900F-45A3-96F8-CCB187E8F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237">
            <a:extLst>
              <a:ext uri="{FF2B5EF4-FFF2-40B4-BE49-F238E27FC236}">
                <a16:creationId xmlns:a16="http://schemas.microsoft.com/office/drawing/2014/main" id="{E4A67C38-FEEF-4C91-9CDB-431CF49B39ED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B8421F1-5A02-4779-A060-E4A6D41C5AA1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7FC746-FAFD-491E-B6DA-E9F7BB186430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284DD7-3DD4-4A95-9588-F68C640006FA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87CE6EC8-B514-40C7-A771-5C8D08B935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283" y="874500"/>
            <a:ext cx="349902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175B27E3-2189-4417-BB18-E809BB485E2C}"/>
              </a:ext>
            </a:extLst>
          </p:cNvPr>
          <p:cNvSpPr/>
          <p:nvPr/>
        </p:nvSpPr>
        <p:spPr>
          <a:xfrm>
            <a:off x="940673" y="994634"/>
            <a:ext cx="2021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Step 6. 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신청 완료</a:t>
            </a: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3443795F-5102-4933-918A-17F258F759F3}"/>
              </a:ext>
            </a:extLst>
          </p:cNvPr>
          <p:cNvGrpSpPr/>
          <p:nvPr/>
        </p:nvGrpSpPr>
        <p:grpSpPr>
          <a:xfrm>
            <a:off x="691872" y="8988138"/>
            <a:ext cx="6845969" cy="1630332"/>
            <a:chOff x="445761" y="175230"/>
            <a:chExt cx="6887519" cy="1395016"/>
          </a:xfrm>
        </p:grpSpPr>
        <p:sp>
          <p:nvSpPr>
            <p:cNvPr id="20" name="사각형: 둥근 위쪽 모서리 19">
              <a:extLst>
                <a:ext uri="{FF2B5EF4-FFF2-40B4-BE49-F238E27FC236}">
                  <a16:creationId xmlns:a16="http://schemas.microsoft.com/office/drawing/2014/main" id="{AD30ACB7-4157-4C0B-81B4-F2F9292A75BF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사각형: 둥근 위쪽 모서리 4">
              <a:extLst>
                <a:ext uri="{FF2B5EF4-FFF2-40B4-BE49-F238E27FC236}">
                  <a16:creationId xmlns:a16="http://schemas.microsoft.com/office/drawing/2014/main" id="{08DA6341-E5BD-44E0-88DF-7A6C855ECAEA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신청서 작성이 정상적으로 완료 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</a:t>
              </a:r>
              <a:r>
                <a:rPr lang="en-US" altLang="ko-KR" sz="1200" b="1" dirty="0">
                  <a:latin typeface="맑은 고딕" pitchFamily="50" charset="-127"/>
                </a:rPr>
                <a:t> ‘</a:t>
              </a:r>
              <a:r>
                <a:rPr lang="ko-KR" altLang="en-US" sz="1200" b="1" dirty="0">
                  <a:latin typeface="맑은 고딕" pitchFamily="50" charset="-127"/>
                </a:rPr>
                <a:t>신청현황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을 클릭하여 신청결과 확인 가능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   (</a:t>
              </a:r>
              <a:r>
                <a:rPr lang="ko-KR" altLang="en-US" sz="1200" b="1" dirty="0">
                  <a:latin typeface="맑은 고딕" pitchFamily="50" charset="-127"/>
                </a:rPr>
                <a:t>시스템 사용자 많을 시 신청내용 출력에 </a:t>
              </a:r>
              <a:r>
                <a:rPr lang="en-US" altLang="ko-KR" sz="1200" b="1" dirty="0">
                  <a:latin typeface="맑은 고딕" pitchFamily="50" charset="-127"/>
                </a:rPr>
                <a:t>5~10</a:t>
              </a:r>
              <a:r>
                <a:rPr lang="ko-KR" altLang="en-US" sz="1200" b="1" dirty="0">
                  <a:latin typeface="맑은 고딕" pitchFamily="50" charset="-127"/>
                </a:rPr>
                <a:t>분 정도 소요될 수 있음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4ECDC9C9-A8BF-4EB8-BEA5-097BC9C16C85}"/>
              </a:ext>
            </a:extLst>
          </p:cNvPr>
          <p:cNvGrpSpPr/>
          <p:nvPr/>
        </p:nvGrpSpPr>
        <p:grpSpPr>
          <a:xfrm>
            <a:off x="169471" y="8951206"/>
            <a:ext cx="508070" cy="1678218"/>
            <a:chOff x="0" y="161261"/>
            <a:chExt cx="508070" cy="1422951"/>
          </a:xfrm>
        </p:grpSpPr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5A4D43B0-2C6B-400D-9818-830741F6AD2D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사각형: 둥근 모서리 6">
              <a:extLst>
                <a:ext uri="{FF2B5EF4-FFF2-40B4-BE49-F238E27FC236}">
                  <a16:creationId xmlns:a16="http://schemas.microsoft.com/office/drawing/2014/main" id="{C76A5102-C713-4F8B-98B0-21500A6FA957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374868B8-6B73-451B-83BC-FE9EA0B0D4DA}"/>
              </a:ext>
            </a:extLst>
          </p:cNvPr>
          <p:cNvGrpSpPr/>
          <p:nvPr/>
        </p:nvGrpSpPr>
        <p:grpSpPr>
          <a:xfrm>
            <a:off x="763842" y="9169876"/>
            <a:ext cx="245955" cy="245955"/>
            <a:chOff x="-2250355" y="9105230"/>
            <a:chExt cx="245955" cy="245955"/>
          </a:xfrm>
        </p:grpSpPr>
        <p:sp>
          <p:nvSpPr>
            <p:cNvPr id="26" name="타원 25">
              <a:extLst>
                <a:ext uri="{FF2B5EF4-FFF2-40B4-BE49-F238E27FC236}">
                  <a16:creationId xmlns:a16="http://schemas.microsoft.com/office/drawing/2014/main" id="{37105C25-2051-45C1-BA9B-AD750870CC9F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7" name="자유형: 도형 26">
              <a:extLst>
                <a:ext uri="{FF2B5EF4-FFF2-40B4-BE49-F238E27FC236}">
                  <a16:creationId xmlns:a16="http://schemas.microsoft.com/office/drawing/2014/main" id="{6FC340F7-719E-42C1-B6AE-5323C557CD73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720DB943-4A54-4750-BD59-20EFAF2D81E6}"/>
              </a:ext>
            </a:extLst>
          </p:cNvPr>
          <p:cNvGrpSpPr/>
          <p:nvPr/>
        </p:nvGrpSpPr>
        <p:grpSpPr>
          <a:xfrm>
            <a:off x="763922" y="9945052"/>
            <a:ext cx="245955" cy="245955"/>
            <a:chOff x="-2250355" y="9105230"/>
            <a:chExt cx="245955" cy="245955"/>
          </a:xfrm>
        </p:grpSpPr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48AA336B-34F6-4BD6-8A38-AE9330FC325A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id="{15540519-395F-4B6E-923D-4163C6FED33B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32" name="슬라이드 번호 개체 틀 1">
            <a:extLst>
              <a:ext uri="{FF2B5EF4-FFF2-40B4-BE49-F238E27FC236}">
                <a16:creationId xmlns:a16="http://schemas.microsoft.com/office/drawing/2014/main" id="{C94AAD95-A0F9-4444-9E29-92AB18398657}"/>
              </a:ext>
            </a:extLst>
          </p:cNvPr>
          <p:cNvSpPr txBox="1">
            <a:spLocks/>
          </p:cNvSpPr>
          <p:nvPr/>
        </p:nvSpPr>
        <p:spPr>
          <a:xfrm>
            <a:off x="5547470" y="9901460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402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6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4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1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48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85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22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58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896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1117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그룹 48">
            <a:extLst>
              <a:ext uri="{FF2B5EF4-FFF2-40B4-BE49-F238E27FC236}">
                <a16:creationId xmlns:a16="http://schemas.microsoft.com/office/drawing/2014/main" id="{00816DBF-C3E8-4978-80C0-A222A65B2164}"/>
              </a:ext>
            </a:extLst>
          </p:cNvPr>
          <p:cNvGrpSpPr/>
          <p:nvPr/>
        </p:nvGrpSpPr>
        <p:grpSpPr>
          <a:xfrm>
            <a:off x="691872" y="8988138"/>
            <a:ext cx="6845969" cy="1630332"/>
            <a:chOff x="445761" y="175230"/>
            <a:chExt cx="6887519" cy="1395016"/>
          </a:xfrm>
        </p:grpSpPr>
        <p:sp>
          <p:nvSpPr>
            <p:cNvPr id="50" name="사각형: 둥근 위쪽 모서리 49">
              <a:extLst>
                <a:ext uri="{FF2B5EF4-FFF2-40B4-BE49-F238E27FC236}">
                  <a16:creationId xmlns:a16="http://schemas.microsoft.com/office/drawing/2014/main" id="{84D2C0FA-36FE-4C30-8B65-23697FC8FDE5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1" name="사각형: 둥근 위쪽 모서리 4">
              <a:extLst>
                <a:ext uri="{FF2B5EF4-FFF2-40B4-BE49-F238E27FC236}">
                  <a16:creationId xmlns:a16="http://schemas.microsoft.com/office/drawing/2014/main" id="{196E43EA-A659-4638-8088-2CDB5F0EB5ED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경로</a:t>
              </a:r>
              <a:r>
                <a:rPr lang="en-US" altLang="ko-KR" sz="1200" b="1" dirty="0">
                  <a:latin typeface="맑은 고딕" pitchFamily="50" charset="-127"/>
                </a:rPr>
                <a:t>: </a:t>
              </a:r>
              <a:r>
                <a:rPr lang="ko-KR" altLang="en-US" sz="1200" b="1" dirty="0">
                  <a:latin typeface="맑은 고딕" pitchFamily="50" charset="-127"/>
                </a:rPr>
                <a:t> </a:t>
              </a: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학자금대출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학점은행제 학습자 학자금대출 실행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신청현황</a:t>
              </a:r>
              <a:r>
                <a:rPr lang="en-US" altLang="ko-KR" sz="1200" b="1" dirty="0">
                  <a:latin typeface="맑은 고딕" pitchFamily="50" charset="-127"/>
                </a:rPr>
                <a:t>)’</a:t>
              </a:r>
              <a:r>
                <a:rPr lang="ko-KR" altLang="en-US" sz="1200" b="1" dirty="0">
                  <a:latin typeface="맑은 고딕" pitchFamily="50" charset="-127"/>
                </a:rPr>
                <a:t> 에서 신청현황 확인 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신청서 취소</a:t>
              </a:r>
              <a:r>
                <a:rPr lang="en-US" altLang="ko-KR" sz="1200" b="1" dirty="0">
                  <a:latin typeface="맑은 고딕" pitchFamily="50" charset="-127"/>
                </a:rPr>
                <a:t>‘ </a:t>
              </a:r>
              <a:r>
                <a:rPr lang="ko-KR" altLang="en-US" sz="1200" b="1" dirty="0">
                  <a:latin typeface="맑은 고딕" pitchFamily="50" charset="-127"/>
                </a:rPr>
                <a:t>버튼 클릭하여 신청 취소 가능 </a:t>
              </a:r>
              <a:r>
                <a:rPr lang="en-US" altLang="ko-KR" sz="1200" b="1" dirty="0">
                  <a:solidFill>
                    <a:srgbClr val="FF0000"/>
                  </a:solidFill>
                  <a:latin typeface="맑은 고딕" pitchFamily="50" charset="-127"/>
                </a:rPr>
                <a:t>*</a:t>
              </a:r>
              <a:r>
                <a:rPr lang="ko-KR" altLang="en-US" sz="1200" b="1" dirty="0">
                  <a:solidFill>
                    <a:srgbClr val="FF0000"/>
                  </a:solidFill>
                  <a:latin typeface="맑은 고딕" pitchFamily="50" charset="-127"/>
                </a:rPr>
                <a:t>학자금대출 실행 후 신청 취소 불가</a:t>
              </a:r>
              <a:endParaRPr lang="en-US" altLang="ko-KR" sz="1200" b="1" dirty="0">
                <a:solidFill>
                  <a:srgbClr val="FF0000"/>
                </a:solidFill>
                <a:latin typeface="맑은 고딕" pitchFamily="50" charset="-127"/>
              </a:endParaRPr>
            </a:p>
            <a:p>
              <a:pPr lvl="0"/>
              <a:endParaRPr lang="ko-KR" altLang="en-US" sz="1200" b="1" dirty="0">
                <a:solidFill>
                  <a:srgbClr val="FF0000"/>
                </a:solidFill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/>
                <a:t> ※ 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신청정보 </a:t>
              </a:r>
              <a:r>
                <a:rPr lang="ko-KR" altLang="en-US" sz="1200" b="1" dirty="0" err="1">
                  <a:solidFill>
                    <a:srgbClr val="0000FF"/>
                  </a:solidFill>
                </a:rPr>
                <a:t>오입력한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 경우</a:t>
              </a:r>
              <a:r>
                <a:rPr lang="en-US" altLang="ko-KR" sz="1200" b="1" dirty="0">
                  <a:solidFill>
                    <a:srgbClr val="0000FF"/>
                  </a:solidFill>
                </a:rPr>
                <a:t>, 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신청취소 후 </a:t>
              </a:r>
              <a:r>
                <a:rPr lang="ko-KR" altLang="en-US" sz="1200" b="1" dirty="0" err="1">
                  <a:solidFill>
                    <a:srgbClr val="0000FF"/>
                  </a:solidFill>
                </a:rPr>
                <a:t>재신청</a:t>
              </a:r>
              <a:r>
                <a:rPr lang="en-US" altLang="ko-KR" sz="1200" dirty="0"/>
                <a:t>(</a:t>
              </a:r>
              <a:r>
                <a:rPr lang="ko-KR" altLang="en-US" sz="1200" dirty="0"/>
                <a:t>신청정보를 잘못 입력할</a:t>
              </a:r>
              <a:r>
                <a:rPr lang="ko-KR" altLang="en-US" sz="1200" b="1" dirty="0">
                  <a:solidFill>
                    <a:srgbClr val="FF0000"/>
                  </a:solidFill>
                  <a:latin typeface="맑은 고딕" pitchFamily="50" charset="-127"/>
                </a:rPr>
                <a:t> </a:t>
              </a:r>
              <a:r>
                <a:rPr lang="ko-KR" altLang="en-US" sz="1200" dirty="0"/>
                <a:t>경우</a:t>
              </a:r>
              <a:r>
                <a:rPr lang="en-US" altLang="ko-KR" sz="1200" dirty="0"/>
                <a:t>, </a:t>
              </a:r>
              <a:r>
                <a:rPr lang="ko-KR" altLang="en-US" sz="1200" dirty="0"/>
                <a:t>심사 및 실행     </a:t>
              </a:r>
              <a:endParaRPr lang="en-US" altLang="ko-KR" sz="1200" dirty="0"/>
            </a:p>
            <a:p>
              <a:pPr lvl="0"/>
              <a:r>
                <a:rPr lang="en-US" altLang="ko-KR" sz="1200" dirty="0"/>
                <a:t>    </a:t>
              </a:r>
              <a:r>
                <a:rPr lang="ko-KR" altLang="en-US" sz="1200" dirty="0"/>
                <a:t>에 오류가 발생할 수 있어 정확한 입력 필요</a:t>
              </a:r>
              <a:r>
                <a:rPr lang="en-US" altLang="ko-KR" sz="1200" dirty="0"/>
                <a:t>)</a:t>
              </a:r>
              <a:endParaRPr lang="ko-KR" altLang="en-US" sz="1200" b="1" dirty="0">
                <a:solidFill>
                  <a:srgbClr val="FF0000"/>
                </a:solidFill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0AED23A-DA17-4B97-8AB4-81C5EDD3692B}"/>
              </a:ext>
            </a:extLst>
          </p:cNvPr>
          <p:cNvGrpSpPr/>
          <p:nvPr/>
        </p:nvGrpSpPr>
        <p:grpSpPr>
          <a:xfrm>
            <a:off x="169471" y="8951206"/>
            <a:ext cx="508070" cy="1678218"/>
            <a:chOff x="0" y="161261"/>
            <a:chExt cx="508070" cy="1422951"/>
          </a:xfrm>
        </p:grpSpPr>
        <p:sp>
          <p:nvSpPr>
            <p:cNvPr id="53" name="사각형: 둥근 모서리 52">
              <a:extLst>
                <a:ext uri="{FF2B5EF4-FFF2-40B4-BE49-F238E27FC236}">
                  <a16:creationId xmlns:a16="http://schemas.microsoft.com/office/drawing/2014/main" id="{9C101843-9899-41E9-8715-69678136213C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사각형: 둥근 모서리 6">
              <a:extLst>
                <a:ext uri="{FF2B5EF4-FFF2-40B4-BE49-F238E27FC236}">
                  <a16:creationId xmlns:a16="http://schemas.microsoft.com/office/drawing/2014/main" id="{C6D0BADA-6D1C-4AE3-B222-3B2206947488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48" name="슬라이드 번호 개체 틀 1">
            <a:extLst>
              <a:ext uri="{FF2B5EF4-FFF2-40B4-BE49-F238E27FC236}">
                <a16:creationId xmlns:a16="http://schemas.microsoft.com/office/drawing/2014/main" id="{F05EEBE4-BC23-42C8-8199-A17BB392C8FC}"/>
              </a:ext>
            </a:extLst>
          </p:cNvPr>
          <p:cNvSpPr txBox="1">
            <a:spLocks/>
          </p:cNvSpPr>
          <p:nvPr/>
        </p:nvSpPr>
        <p:spPr>
          <a:xfrm>
            <a:off x="5547470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55" name="모서리가 둥근 직사각형 237">
            <a:extLst>
              <a:ext uri="{FF2B5EF4-FFF2-40B4-BE49-F238E27FC236}">
                <a16:creationId xmlns:a16="http://schemas.microsoft.com/office/drawing/2014/main" id="{F399FCF7-FF5D-446D-80B2-17D63C59B711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BA93A9A-2955-4F19-B0A5-81E36DDCE038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801DA49-B416-4049-A80C-4E6BBDD197B6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Ⅳ. 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C657EE-A2C5-4416-BEC4-8CDBDA670607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신청확인</a:t>
            </a:r>
          </a:p>
        </p:txBody>
      </p:sp>
      <p:pic>
        <p:nvPicPr>
          <p:cNvPr id="61" name="그림 60">
            <a:extLst>
              <a:ext uri="{FF2B5EF4-FFF2-40B4-BE49-F238E27FC236}">
                <a16:creationId xmlns:a16="http://schemas.microsoft.com/office/drawing/2014/main" id="{D518B783-4216-4790-BC56-D60975612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9" y="700274"/>
            <a:ext cx="7696270" cy="822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072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모서리가 둥근 직사각형 237">
            <a:extLst>
              <a:ext uri="{FF2B5EF4-FFF2-40B4-BE49-F238E27FC236}">
                <a16:creationId xmlns:a16="http://schemas.microsoft.com/office/drawing/2014/main" id="{A5250A1A-755A-45C8-8002-02325C458E80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21CD4E9-0F26-4A94-AD96-A3E3F3440380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9559637-4887-45D9-9E0B-1697D552D427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Ⅳ. 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976AA8-584C-4BA0-A82A-8D2E4BC2B5A7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신청확인</a:t>
            </a:r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37C4BDE1-733A-4240-A4A3-D18C91768D7F}"/>
              </a:ext>
            </a:extLst>
          </p:cNvPr>
          <p:cNvGrpSpPr/>
          <p:nvPr/>
        </p:nvGrpSpPr>
        <p:grpSpPr>
          <a:xfrm>
            <a:off x="675629" y="8489130"/>
            <a:ext cx="6845969" cy="1630332"/>
            <a:chOff x="445761" y="175230"/>
            <a:chExt cx="6887519" cy="1395016"/>
          </a:xfrm>
        </p:grpSpPr>
        <p:sp>
          <p:nvSpPr>
            <p:cNvPr id="55" name="사각형: 둥근 위쪽 모서리 54">
              <a:extLst>
                <a:ext uri="{FF2B5EF4-FFF2-40B4-BE49-F238E27FC236}">
                  <a16:creationId xmlns:a16="http://schemas.microsoft.com/office/drawing/2014/main" id="{7D5C14DE-10A3-457B-BF8E-AF85BEAC97B1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6" name="사각형: 둥근 위쪽 모서리 4">
              <a:extLst>
                <a:ext uri="{FF2B5EF4-FFF2-40B4-BE49-F238E27FC236}">
                  <a16:creationId xmlns:a16="http://schemas.microsoft.com/office/drawing/2014/main" id="{07E17A73-ED5E-4226-866F-C1DC1B827090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홈페이지 </a:t>
              </a: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latin typeface="맑은 고딕" pitchFamily="50" charset="-127"/>
                </a:rPr>
                <a:t>학자금대출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학점은행제 학습자 학자금대출 실행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신청현황</a:t>
              </a:r>
              <a:r>
                <a:rPr lang="en-US" altLang="ko-KR" sz="1200" b="1" dirty="0">
                  <a:latin typeface="맑은 고딕" pitchFamily="50" charset="-127"/>
                </a:rPr>
                <a:t>)’</a:t>
              </a:r>
              <a:r>
                <a:rPr lang="ko-KR" altLang="en-US" sz="1200" b="1" dirty="0">
                  <a:latin typeface="맑은 고딕" pitchFamily="50" charset="-127"/>
                </a:rPr>
                <a:t> 에서 </a:t>
              </a:r>
              <a:r>
                <a:rPr lang="ko-KR" altLang="en-US" sz="1200" b="1" dirty="0">
                  <a:solidFill>
                    <a:srgbClr val="0000FF"/>
                  </a:solidFill>
                  <a:latin typeface="맑은 고딕" pitchFamily="50" charset="-127"/>
                </a:rPr>
                <a:t>신청현황</a:t>
              </a:r>
              <a:r>
                <a:rPr lang="ko-KR" altLang="en-US" sz="1200" b="1" dirty="0">
                  <a:latin typeface="맑은 고딕" pitchFamily="50" charset="-127"/>
                </a:rPr>
                <a:t> 확인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</a:t>
              </a:r>
              <a:r>
                <a:rPr lang="en-US" altLang="ko-KR" sz="1100" dirty="0">
                  <a:latin typeface="맑은 고딕" pitchFamily="50" charset="-127"/>
                </a:rPr>
                <a:t>- </a:t>
              </a:r>
              <a:r>
                <a:rPr lang="ko-KR" altLang="en-US" sz="1100" dirty="0">
                  <a:latin typeface="맑은 고딕" pitchFamily="50" charset="-127"/>
                </a:rPr>
                <a:t>거절사유 상세</a:t>
              </a:r>
              <a:r>
                <a:rPr lang="en-US" altLang="ko-KR" sz="1100" dirty="0">
                  <a:latin typeface="맑은 고딕" pitchFamily="50" charset="-127"/>
                </a:rPr>
                <a:t>: </a:t>
              </a:r>
              <a:r>
                <a:rPr lang="ko-KR" altLang="en-US" sz="1100" dirty="0">
                  <a:latin typeface="맑은 고딕" pitchFamily="50" charset="-127"/>
                </a:rPr>
                <a:t>대출 신청 건에 대한 거절사유 확인 가능</a:t>
              </a:r>
              <a:endParaRPr lang="en-US" altLang="ko-KR" sz="1100" dirty="0">
                <a:latin typeface="맑은 고딕" pitchFamily="50" charset="-127"/>
              </a:endParaRPr>
            </a:p>
            <a:p>
              <a:pPr lvl="0"/>
              <a:r>
                <a:rPr lang="en-US" altLang="ko-KR" sz="1100" b="1" dirty="0">
                  <a:latin typeface="맑은 고딕" pitchFamily="50" charset="-127"/>
                </a:rPr>
                <a:t>    </a:t>
              </a:r>
              <a:r>
                <a:rPr lang="en-US" altLang="ko-KR" sz="1100" dirty="0">
                  <a:latin typeface="맑은 고딕" pitchFamily="50" charset="-127"/>
                </a:rPr>
                <a:t>- </a:t>
              </a:r>
              <a:r>
                <a:rPr lang="ko-KR" altLang="en-US" sz="1100" dirty="0">
                  <a:latin typeface="맑은 고딕" pitchFamily="50" charset="-127"/>
                </a:rPr>
                <a:t>특별승인 이력보기</a:t>
              </a:r>
              <a:r>
                <a:rPr lang="en-US" altLang="ko-KR" sz="1100" dirty="0">
                  <a:latin typeface="맑은 고딕" pitchFamily="50" charset="-127"/>
                </a:rPr>
                <a:t>: </a:t>
              </a:r>
              <a:r>
                <a:rPr lang="ko-KR" altLang="en-US" sz="1100" b="1" dirty="0">
                  <a:solidFill>
                    <a:srgbClr val="0000FF"/>
                  </a:solidFill>
                  <a:latin typeface="맑은 고딕" pitchFamily="50" charset="-127"/>
                </a:rPr>
                <a:t>성적 특별승인</a:t>
              </a:r>
              <a:r>
                <a:rPr lang="ko-KR" altLang="en-US" sz="1100" dirty="0">
                  <a:latin typeface="맑은 고딕" pitchFamily="50" charset="-127"/>
                </a:rPr>
                <a:t> 이력 및  </a:t>
              </a:r>
              <a:r>
                <a:rPr lang="ko-KR" altLang="en-US" sz="1100" b="1" dirty="0">
                  <a:solidFill>
                    <a:srgbClr val="0000FF"/>
                  </a:solidFill>
                  <a:latin typeface="맑은 고딕" pitchFamily="50" charset="-127"/>
                </a:rPr>
                <a:t>재학생 </a:t>
              </a:r>
              <a:r>
                <a:rPr lang="ko-KR" altLang="en-US" sz="1100" b="1" dirty="0" err="1">
                  <a:solidFill>
                    <a:srgbClr val="0000FF"/>
                  </a:solidFill>
                  <a:latin typeface="맑은 고딕" pitchFamily="50" charset="-127"/>
                </a:rPr>
                <a:t>기등록</a:t>
              </a:r>
              <a:r>
                <a:rPr lang="ko-KR" altLang="en-US" sz="1100" b="1" dirty="0">
                  <a:solidFill>
                    <a:srgbClr val="0000FF"/>
                  </a:solidFill>
                  <a:latin typeface="맑은 고딕" pitchFamily="50" charset="-127"/>
                </a:rPr>
                <a:t> 특별승인</a:t>
              </a:r>
              <a:r>
                <a:rPr lang="ko-KR" altLang="en-US" sz="1100" dirty="0">
                  <a:latin typeface="맑은 고딕" pitchFamily="50" charset="-127"/>
                </a:rPr>
                <a:t> 이력 확인</a:t>
              </a:r>
              <a:endParaRPr lang="en-US" altLang="ko-KR" sz="1100" dirty="0">
                <a:latin typeface="맑은 고딕" pitchFamily="50" charset="-127"/>
              </a:endParaRPr>
            </a:p>
            <a:p>
              <a:pPr lvl="0"/>
              <a:endParaRPr lang="ko-KR" altLang="en-US" sz="1200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ko-KR" altLang="en-US" sz="1200" b="1" dirty="0">
                  <a:latin typeface="맑은 고딕" pitchFamily="50" charset="-127"/>
                </a:rPr>
                <a:t>성적 특별승인 교육 이수 가능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en-US" altLang="ko-KR" sz="1200" b="1" dirty="0">
                <a:latin typeface="맑은 고딕" pitchFamily="50" charset="-127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altLang="ko-KR" sz="1200" b="1" dirty="0">
                  <a:latin typeface="맑은 고딕" pitchFamily="50" charset="-127"/>
                </a:rPr>
                <a:t>‘</a:t>
              </a:r>
              <a:r>
                <a:rPr lang="ko-KR" altLang="en-US" sz="1200" b="1" dirty="0">
                  <a:solidFill>
                    <a:srgbClr val="0000FF"/>
                  </a:solidFill>
                  <a:latin typeface="맑은 고딕" pitchFamily="50" charset="-127"/>
                </a:rPr>
                <a:t>대출거절</a:t>
              </a:r>
              <a:r>
                <a:rPr lang="en-US" altLang="ko-KR" sz="1200" b="1" dirty="0">
                  <a:solidFill>
                    <a:srgbClr val="0000FF"/>
                  </a:solidFill>
                  <a:latin typeface="맑은 고딕" pitchFamily="50" charset="-127"/>
                </a:rPr>
                <a:t>/</a:t>
              </a:r>
              <a:r>
                <a:rPr lang="ko-KR" altLang="en-US" sz="1200" b="1" dirty="0" err="1">
                  <a:solidFill>
                    <a:srgbClr val="0000FF"/>
                  </a:solidFill>
                  <a:latin typeface="맑은 고딕" pitchFamily="50" charset="-127"/>
                </a:rPr>
                <a:t>심사중</a:t>
              </a:r>
              <a:r>
                <a:rPr lang="ko-KR" altLang="en-US" sz="1200" b="1" dirty="0">
                  <a:solidFill>
                    <a:srgbClr val="0000FF"/>
                  </a:solidFill>
                  <a:latin typeface="맑은 고딕" pitchFamily="50" charset="-127"/>
                </a:rPr>
                <a:t> 해소방법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을 통해 학자금대출 거절 해소 방법 확인  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E9E72570-2976-4EE7-84AD-5A087136C4A4}"/>
              </a:ext>
            </a:extLst>
          </p:cNvPr>
          <p:cNvGrpSpPr/>
          <p:nvPr/>
        </p:nvGrpSpPr>
        <p:grpSpPr>
          <a:xfrm>
            <a:off x="153228" y="8452198"/>
            <a:ext cx="508070" cy="1678218"/>
            <a:chOff x="0" y="161261"/>
            <a:chExt cx="508070" cy="1422951"/>
          </a:xfrm>
        </p:grpSpPr>
        <p:sp>
          <p:nvSpPr>
            <p:cNvPr id="58" name="사각형: 둥근 모서리 57">
              <a:extLst>
                <a:ext uri="{FF2B5EF4-FFF2-40B4-BE49-F238E27FC236}">
                  <a16:creationId xmlns:a16="http://schemas.microsoft.com/office/drawing/2014/main" id="{EA0F7B62-4CF7-4AAC-92E5-03A133C7868C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사각형: 둥근 모서리 6">
              <a:extLst>
                <a:ext uri="{FF2B5EF4-FFF2-40B4-BE49-F238E27FC236}">
                  <a16:creationId xmlns:a16="http://schemas.microsoft.com/office/drawing/2014/main" id="{8E5C67F7-5D25-45EB-A917-CC02F9974A73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41" name="슬라이드 번호 개체 틀 1">
            <a:extLst>
              <a:ext uri="{FF2B5EF4-FFF2-40B4-BE49-F238E27FC236}">
                <a16:creationId xmlns:a16="http://schemas.microsoft.com/office/drawing/2014/main" id="{F6766E6E-B97C-424E-B6D1-2B0D51F50180}"/>
              </a:ext>
            </a:extLst>
          </p:cNvPr>
          <p:cNvSpPr txBox="1">
            <a:spLocks/>
          </p:cNvSpPr>
          <p:nvPr/>
        </p:nvSpPr>
        <p:spPr>
          <a:xfrm>
            <a:off x="5547470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948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44900BAB-3641-4B37-88A7-A1CD46CE0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9" y="699302"/>
            <a:ext cx="7652674" cy="771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83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5664574" y="9829452"/>
            <a:ext cx="1806151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13</a:t>
            </a:fld>
            <a:endParaRPr lang="ko-KR" altLang="en-US"/>
          </a:p>
        </p:txBody>
      </p:sp>
      <p:sp>
        <p:nvSpPr>
          <p:cNvPr id="32" name="모서리가 둥근 직사각형 237">
            <a:extLst>
              <a:ext uri="{FF2B5EF4-FFF2-40B4-BE49-F238E27FC236}">
                <a16:creationId xmlns:a16="http://schemas.microsoft.com/office/drawing/2014/main" id="{E3FE9ECD-3E7C-416F-BEB0-AD89F4CAF43D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B75DA50-FDF0-4D19-B94C-0D9BC534BDD7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B9727B-2864-40F8-A734-32E5B4F3AA8E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Ⅳ. 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FCE631-3486-4261-9FEF-7DC8AF8E6494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신청확인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2F58B4EA-E891-47D2-B4FC-97237C74A0E7}"/>
              </a:ext>
            </a:extLst>
          </p:cNvPr>
          <p:cNvGrpSpPr/>
          <p:nvPr/>
        </p:nvGrpSpPr>
        <p:grpSpPr>
          <a:xfrm>
            <a:off x="691872" y="8988138"/>
            <a:ext cx="6845969" cy="1630332"/>
            <a:chOff x="445761" y="175230"/>
            <a:chExt cx="6887519" cy="1395016"/>
          </a:xfrm>
        </p:grpSpPr>
        <p:sp>
          <p:nvSpPr>
            <p:cNvPr id="42" name="사각형: 둥근 위쪽 모서리 41">
              <a:extLst>
                <a:ext uri="{FF2B5EF4-FFF2-40B4-BE49-F238E27FC236}">
                  <a16:creationId xmlns:a16="http://schemas.microsoft.com/office/drawing/2014/main" id="{04A369EA-7A4A-4AC7-8224-562FBC37ABE2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사각형: 둥근 위쪽 모서리 4">
              <a:extLst>
                <a:ext uri="{FF2B5EF4-FFF2-40B4-BE49-F238E27FC236}">
                  <a16:creationId xmlns:a16="http://schemas.microsoft.com/office/drawing/2014/main" id="{783CDE14-C07A-45DC-B673-346F94F56919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en-US" altLang="ko-KR" sz="1200" dirty="0">
                  <a:latin typeface="맑은 고딕" pitchFamily="50" charset="-127"/>
                </a:rPr>
                <a:t>      ‘</a:t>
              </a:r>
              <a:r>
                <a:rPr lang="ko-KR" altLang="en-US" sz="1200" dirty="0">
                  <a:solidFill>
                    <a:srgbClr val="0000FF"/>
                  </a:solidFill>
                  <a:latin typeface="맑은 고딕" pitchFamily="50" charset="-127"/>
                </a:rPr>
                <a:t>직전학기 백분위점수가 </a:t>
              </a:r>
              <a:r>
                <a:rPr lang="en-US" altLang="ko-KR" sz="1200" dirty="0">
                  <a:solidFill>
                    <a:srgbClr val="0000FF"/>
                  </a:solidFill>
                  <a:latin typeface="맑은 고딕" pitchFamily="50" charset="-127"/>
                </a:rPr>
                <a:t>70</a:t>
              </a:r>
              <a:r>
                <a:rPr lang="ko-KR" altLang="en-US" sz="1200" dirty="0">
                  <a:solidFill>
                    <a:srgbClr val="0000FF"/>
                  </a:solidFill>
                  <a:latin typeface="맑은 고딕" pitchFamily="50" charset="-127"/>
                </a:rPr>
                <a:t>점 미만</a:t>
              </a:r>
              <a:r>
                <a:rPr lang="en-US" altLang="ko-KR" sz="1200" dirty="0">
                  <a:latin typeface="맑은 고딕" pitchFamily="50" charset="-127"/>
                </a:rPr>
                <a:t>’</a:t>
              </a:r>
              <a:r>
                <a:rPr lang="ko-KR" altLang="en-US" sz="1200" dirty="0">
                  <a:latin typeface="맑은 고딕" pitchFamily="50" charset="-127"/>
                </a:rPr>
                <a:t>인 경우</a:t>
              </a:r>
              <a:r>
                <a:rPr lang="en-US" altLang="ko-KR" sz="1200" dirty="0">
                  <a:latin typeface="맑은 고딕" pitchFamily="50" charset="-127"/>
                </a:rPr>
                <a:t>, </a:t>
              </a:r>
              <a:r>
                <a:rPr lang="ko-KR" altLang="en-US" sz="1200" u="sng" dirty="0">
                  <a:latin typeface="맑은 고딕" pitchFamily="50" charset="-127"/>
                </a:rPr>
                <a:t>특별승인 금융교육 이수</a:t>
              </a:r>
              <a:r>
                <a:rPr lang="ko-KR" altLang="en-US" sz="1200" dirty="0">
                  <a:latin typeface="맑은 고딕" pitchFamily="50" charset="-127"/>
                </a:rPr>
                <a:t> 시 대출 승인됨</a:t>
              </a:r>
              <a:endParaRPr lang="en-US" altLang="ko-KR" sz="1200" dirty="0">
                <a:latin typeface="맑은 고딕" pitchFamily="50" charset="-127"/>
              </a:endParaRPr>
            </a:p>
            <a:p>
              <a:pPr lvl="0"/>
              <a:r>
                <a:rPr lang="en-US" altLang="ko-KR" sz="1200" dirty="0">
                  <a:latin typeface="맑은 고딕" pitchFamily="50" charset="-127"/>
                </a:rPr>
                <a:t>      (</a:t>
              </a:r>
              <a:r>
                <a:rPr lang="ko-KR" altLang="en-US" sz="1200" dirty="0">
                  <a:latin typeface="맑은 고딕" pitchFamily="50" charset="-127"/>
                </a:rPr>
                <a:t>이외 대출 거절 사유 없을 시 승인</a:t>
              </a:r>
              <a:r>
                <a:rPr lang="en-US" altLang="ko-KR" sz="1200" dirty="0">
                  <a:latin typeface="맑은 고딕" pitchFamily="50" charset="-127"/>
                </a:rPr>
                <a:t>)</a:t>
              </a:r>
            </a:p>
            <a:p>
              <a:pPr lvl="0"/>
              <a:endParaRPr lang="en-US" altLang="ko-KR" sz="600" dirty="0">
                <a:latin typeface="맑은 고딕" pitchFamily="50" charset="-127"/>
              </a:endParaRPr>
            </a:p>
            <a:p>
              <a:pPr lvl="0"/>
              <a:br>
                <a:rPr lang="en-US" altLang="ko-KR" sz="1200" dirty="0">
                  <a:latin typeface="맑은 고딕" pitchFamily="50" charset="-127"/>
                </a:rPr>
              </a:br>
              <a:r>
                <a:rPr lang="en-US" altLang="ko-KR" sz="1200" dirty="0">
                  <a:latin typeface="맑은 고딕" pitchFamily="50" charset="-127"/>
                </a:rPr>
                <a:t>      ‘</a:t>
              </a:r>
              <a:r>
                <a:rPr lang="ko-KR" altLang="en-US" sz="1200" dirty="0" err="1">
                  <a:solidFill>
                    <a:srgbClr val="0000FF"/>
                  </a:solidFill>
                  <a:latin typeface="맑은 고딕" pitchFamily="50" charset="-127"/>
                </a:rPr>
                <a:t>기등록</a:t>
              </a:r>
              <a:r>
                <a:rPr lang="en-US" altLang="ko-KR" sz="1200" dirty="0">
                  <a:solidFill>
                    <a:srgbClr val="0000FF"/>
                  </a:solidFill>
                  <a:latin typeface="맑은 고딕" pitchFamily="50" charset="-127"/>
                </a:rPr>
                <a:t>(</a:t>
              </a:r>
              <a:r>
                <a:rPr lang="ko-KR" altLang="en-US" sz="1200" dirty="0">
                  <a:solidFill>
                    <a:srgbClr val="0000FF"/>
                  </a:solidFill>
                  <a:latin typeface="맑은 고딕" pitchFamily="50" charset="-127"/>
                </a:rPr>
                <a:t>자비로 등록금 납부완료</a:t>
              </a:r>
              <a:r>
                <a:rPr lang="en-US" altLang="ko-KR" sz="1200" dirty="0">
                  <a:solidFill>
                    <a:srgbClr val="0000FF"/>
                  </a:solidFill>
                  <a:latin typeface="맑은 고딕" pitchFamily="50" charset="-127"/>
                </a:rPr>
                <a:t>)</a:t>
              </a:r>
              <a:r>
                <a:rPr lang="en-US" altLang="ko-KR" sz="1200" dirty="0">
                  <a:latin typeface="맑은 고딕" pitchFamily="50" charset="-127"/>
                </a:rPr>
                <a:t>’</a:t>
              </a:r>
              <a:r>
                <a:rPr lang="ko-KR" altLang="en-US" sz="1200" dirty="0">
                  <a:latin typeface="맑은 고딕" pitchFamily="50" charset="-127"/>
                </a:rPr>
                <a:t>인 경우</a:t>
              </a:r>
              <a:r>
                <a:rPr lang="en-US" altLang="ko-KR" sz="1200" dirty="0">
                  <a:latin typeface="맑은 고딕" pitchFamily="50" charset="-127"/>
                </a:rPr>
                <a:t>, </a:t>
              </a:r>
              <a:r>
                <a:rPr lang="ko-KR" altLang="en-US" sz="1200" u="sng" dirty="0">
                  <a:latin typeface="맑은 고딕" pitchFamily="50" charset="-127"/>
                </a:rPr>
                <a:t>기관 담당자에게 </a:t>
              </a:r>
              <a:r>
                <a:rPr lang="ko-KR" altLang="en-US" sz="1200" u="sng" dirty="0" err="1">
                  <a:latin typeface="맑은 고딕" pitchFamily="50" charset="-127"/>
                </a:rPr>
                <a:t>기등록</a:t>
              </a:r>
              <a:r>
                <a:rPr lang="ko-KR" altLang="en-US" sz="1200" u="sng" dirty="0">
                  <a:latin typeface="맑은 고딕" pitchFamily="50" charset="-127"/>
                </a:rPr>
                <a:t> 특별추천 요청</a:t>
              </a:r>
              <a:endParaRPr lang="ko-KR" altLang="en-US" sz="1200" b="1" dirty="0">
                <a:solidFill>
                  <a:srgbClr val="FF0000"/>
                </a:solidFill>
                <a:latin typeface="맑은 고딕" pitchFamily="50" charset="-127"/>
              </a:endParaRP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※ </a:t>
              </a:r>
              <a:r>
                <a:rPr lang="ko-KR" altLang="en-US" sz="1200" b="1" dirty="0">
                  <a:latin typeface="맑은 고딕" pitchFamily="50" charset="-127"/>
                </a:rPr>
                <a:t>기타 거절 사유 </a:t>
              </a:r>
              <a:r>
                <a:rPr lang="en-US" altLang="ko-KR" sz="1200" b="1" dirty="0">
                  <a:latin typeface="맑은 고딕" pitchFamily="50" charset="-127"/>
                </a:rPr>
                <a:t>&gt; ‘</a:t>
              </a:r>
              <a:r>
                <a:rPr lang="ko-KR" altLang="en-US" sz="1200" b="1" dirty="0">
                  <a:solidFill>
                    <a:srgbClr val="0000FF"/>
                  </a:solidFill>
                  <a:latin typeface="맑은 고딕" pitchFamily="50" charset="-127"/>
                </a:rPr>
                <a:t>대출거절</a:t>
              </a:r>
              <a:r>
                <a:rPr lang="en-US" altLang="ko-KR" sz="1200" b="1" dirty="0">
                  <a:solidFill>
                    <a:srgbClr val="0000FF"/>
                  </a:solidFill>
                  <a:latin typeface="맑은 고딕" pitchFamily="50" charset="-127"/>
                </a:rPr>
                <a:t>/</a:t>
              </a:r>
              <a:r>
                <a:rPr lang="ko-KR" altLang="en-US" sz="1200" b="1" dirty="0" err="1">
                  <a:solidFill>
                    <a:srgbClr val="0000FF"/>
                  </a:solidFill>
                  <a:latin typeface="맑은 고딕" pitchFamily="50" charset="-127"/>
                </a:rPr>
                <a:t>심사중</a:t>
              </a:r>
              <a:r>
                <a:rPr lang="ko-KR" altLang="en-US" sz="1200" b="1" dirty="0">
                  <a:solidFill>
                    <a:srgbClr val="0000FF"/>
                  </a:solidFill>
                  <a:latin typeface="맑은 고딕" pitchFamily="50" charset="-127"/>
                </a:rPr>
                <a:t> 해소방법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을 통해 학자금대출 거절 해소 방법 확인</a:t>
              </a:r>
              <a:endParaRPr lang="ko-KR" altLang="en-US" sz="1200" dirty="0"/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endParaRPr lang="ko-KR" altLang="en-US" sz="1200" b="1" dirty="0">
                <a:latin typeface="맑은 고딕" pitchFamily="50" charset="-127"/>
              </a:endParaRP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C5722B53-1EE3-4D90-95FB-52864F68BE6C}"/>
              </a:ext>
            </a:extLst>
          </p:cNvPr>
          <p:cNvGrpSpPr/>
          <p:nvPr/>
        </p:nvGrpSpPr>
        <p:grpSpPr>
          <a:xfrm>
            <a:off x="169471" y="8951206"/>
            <a:ext cx="508070" cy="1678218"/>
            <a:chOff x="0" y="161261"/>
            <a:chExt cx="508070" cy="1422951"/>
          </a:xfrm>
        </p:grpSpPr>
        <p:sp>
          <p:nvSpPr>
            <p:cNvPr id="45" name="사각형: 둥근 모서리 44">
              <a:extLst>
                <a:ext uri="{FF2B5EF4-FFF2-40B4-BE49-F238E27FC236}">
                  <a16:creationId xmlns:a16="http://schemas.microsoft.com/office/drawing/2014/main" id="{559D9760-6ED6-4089-84EF-578F3E63AFC7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사각형: 둥근 모서리 6">
              <a:extLst>
                <a:ext uri="{FF2B5EF4-FFF2-40B4-BE49-F238E27FC236}">
                  <a16:creationId xmlns:a16="http://schemas.microsoft.com/office/drawing/2014/main" id="{E106EF29-534B-43BE-A871-1A2AF619526B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FDEC32CB-DDC9-4D87-80A9-ECF94A546202}"/>
              </a:ext>
            </a:extLst>
          </p:cNvPr>
          <p:cNvGrpSpPr/>
          <p:nvPr/>
        </p:nvGrpSpPr>
        <p:grpSpPr>
          <a:xfrm>
            <a:off x="838610" y="9040821"/>
            <a:ext cx="245955" cy="245955"/>
            <a:chOff x="-2250355" y="9105230"/>
            <a:chExt cx="245955" cy="245955"/>
          </a:xfrm>
        </p:grpSpPr>
        <p:sp>
          <p:nvSpPr>
            <p:cNvPr id="49" name="타원 48">
              <a:extLst>
                <a:ext uri="{FF2B5EF4-FFF2-40B4-BE49-F238E27FC236}">
                  <a16:creationId xmlns:a16="http://schemas.microsoft.com/office/drawing/2014/main" id="{DC6C9930-BBBD-47BA-865E-468AD0ADCEDD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자유형: 도형 49">
              <a:extLst>
                <a:ext uri="{FF2B5EF4-FFF2-40B4-BE49-F238E27FC236}">
                  <a16:creationId xmlns:a16="http://schemas.microsoft.com/office/drawing/2014/main" id="{B986965E-EDD8-4924-B028-4556D9B2D442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4C7ABE62-CCC7-4020-A454-194611631898}"/>
              </a:ext>
            </a:extLst>
          </p:cNvPr>
          <p:cNvGrpSpPr/>
          <p:nvPr/>
        </p:nvGrpSpPr>
        <p:grpSpPr>
          <a:xfrm>
            <a:off x="838610" y="9643646"/>
            <a:ext cx="245955" cy="245955"/>
            <a:chOff x="-2250355" y="9105230"/>
            <a:chExt cx="245955" cy="245955"/>
          </a:xfrm>
        </p:grpSpPr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C971EF0B-570D-4973-B4BE-3F696201B952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3" name="자유형: 도형 52">
              <a:extLst>
                <a:ext uri="{FF2B5EF4-FFF2-40B4-BE49-F238E27FC236}">
                  <a16:creationId xmlns:a16="http://schemas.microsoft.com/office/drawing/2014/main" id="{4A08A103-70F7-4DA8-B5E2-22275CF2FB1D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56" name="슬라이드 번호 개체 틀 1">
            <a:extLst>
              <a:ext uri="{FF2B5EF4-FFF2-40B4-BE49-F238E27FC236}">
                <a16:creationId xmlns:a16="http://schemas.microsoft.com/office/drawing/2014/main" id="{556EDB56-6354-47FA-80CF-9116098F2003}"/>
              </a:ext>
            </a:extLst>
          </p:cNvPr>
          <p:cNvSpPr txBox="1">
            <a:spLocks/>
          </p:cNvSpPr>
          <p:nvPr/>
        </p:nvSpPr>
        <p:spPr>
          <a:xfrm>
            <a:off x="5547470" y="10194289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402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6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4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1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48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85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22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58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896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pic>
        <p:nvPicPr>
          <p:cNvPr id="57" name="그림 56">
            <a:extLst>
              <a:ext uri="{FF2B5EF4-FFF2-40B4-BE49-F238E27FC236}">
                <a16:creationId xmlns:a16="http://schemas.microsoft.com/office/drawing/2014/main" id="{C2E16FC7-6D00-4E07-A8D8-EAE746CD4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76" y="697773"/>
            <a:ext cx="7687777" cy="820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703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61268" y="335990"/>
            <a:ext cx="7418123" cy="5029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795" tIns="52397" rIns="104795" bIns="52397" anchor="ctr"/>
          <a:lstStyle/>
          <a:p>
            <a:pPr>
              <a:defRPr/>
            </a:pPr>
            <a:r>
              <a:rPr lang="en-US" altLang="ko-KR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Ⅴ</a:t>
            </a:r>
            <a:r>
              <a:rPr lang="en-US" altLang="ko-KR" sz="2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. </a:t>
            </a:r>
            <a:r>
              <a:rPr lang="ko-KR" altLang="en-US" sz="2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신청관련 </a:t>
            </a:r>
            <a:r>
              <a:rPr lang="ko-KR" altLang="en-US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주요 </a:t>
            </a:r>
            <a:r>
              <a:rPr lang="en-US" altLang="ko-KR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FAQ</a:t>
            </a:r>
            <a:endParaRPr lang="ko-KR" altLang="en-US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66957" y="1177274"/>
            <a:ext cx="7354633" cy="8666020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7" rIns="104795" bIns="52397" rtlCol="0" anchor="ctr"/>
          <a:lstStyle/>
          <a:p>
            <a:pPr algn="ctr"/>
            <a:endParaRPr lang="ko-KR" altLang="en-US"/>
          </a:p>
        </p:txBody>
      </p:sp>
      <p:sp>
        <p:nvSpPr>
          <p:cNvPr id="6" name="자유형 5"/>
          <p:cNvSpPr/>
          <p:nvPr/>
        </p:nvSpPr>
        <p:spPr>
          <a:xfrm>
            <a:off x="448692" y="1404516"/>
            <a:ext cx="6768000" cy="792088"/>
          </a:xfrm>
          <a:custGeom>
            <a:avLst/>
            <a:gdLst>
              <a:gd name="connsiteX0" fmla="*/ 0 w 6827158"/>
              <a:gd name="connsiteY0" fmla="*/ 132297 h 793767"/>
              <a:gd name="connsiteX1" fmla="*/ 132297 w 6827158"/>
              <a:gd name="connsiteY1" fmla="*/ 0 h 793767"/>
              <a:gd name="connsiteX2" fmla="*/ 6694861 w 6827158"/>
              <a:gd name="connsiteY2" fmla="*/ 0 h 793767"/>
              <a:gd name="connsiteX3" fmla="*/ 6827158 w 6827158"/>
              <a:gd name="connsiteY3" fmla="*/ 132297 h 793767"/>
              <a:gd name="connsiteX4" fmla="*/ 6827158 w 6827158"/>
              <a:gd name="connsiteY4" fmla="*/ 661470 h 793767"/>
              <a:gd name="connsiteX5" fmla="*/ 6694861 w 6827158"/>
              <a:gd name="connsiteY5" fmla="*/ 793767 h 793767"/>
              <a:gd name="connsiteX6" fmla="*/ 132297 w 6827158"/>
              <a:gd name="connsiteY6" fmla="*/ 793767 h 793767"/>
              <a:gd name="connsiteX7" fmla="*/ 0 w 6827158"/>
              <a:gd name="connsiteY7" fmla="*/ 661470 h 793767"/>
              <a:gd name="connsiteX8" fmla="*/ 0 w 6827158"/>
              <a:gd name="connsiteY8" fmla="*/ 132297 h 793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7158" h="793767">
                <a:moveTo>
                  <a:pt x="0" y="132297"/>
                </a:moveTo>
                <a:cubicBezTo>
                  <a:pt x="0" y="59231"/>
                  <a:pt x="59231" y="0"/>
                  <a:pt x="132297" y="0"/>
                </a:cubicBezTo>
                <a:lnTo>
                  <a:pt x="6694861" y="0"/>
                </a:lnTo>
                <a:cubicBezTo>
                  <a:pt x="6767927" y="0"/>
                  <a:pt x="6827158" y="59231"/>
                  <a:pt x="6827158" y="132297"/>
                </a:cubicBezTo>
                <a:lnTo>
                  <a:pt x="6827158" y="661470"/>
                </a:lnTo>
                <a:cubicBezTo>
                  <a:pt x="6827158" y="734536"/>
                  <a:pt x="6767927" y="793767"/>
                  <a:pt x="6694861" y="793767"/>
                </a:cubicBezTo>
                <a:lnTo>
                  <a:pt x="132297" y="793767"/>
                </a:lnTo>
                <a:cubicBezTo>
                  <a:pt x="59231" y="793767"/>
                  <a:pt x="0" y="734536"/>
                  <a:pt x="0" y="661470"/>
                </a:cubicBezTo>
                <a:lnTo>
                  <a:pt x="0" y="132297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4469" tIns="84469" rIns="84469" bIns="84469" numCol="1" spcCol="1270" anchor="ctr" anchorCtr="0">
            <a:noAutofit/>
          </a:bodyPr>
          <a:lstStyle/>
          <a:p>
            <a:pPr lvl="0" algn="l" defTabSz="533400" latinLnBrk="1">
              <a:spcBef>
                <a:spcPct val="0"/>
              </a:spcBef>
              <a:spcAft>
                <a:spcPct val="35000"/>
              </a:spcAft>
            </a:pPr>
            <a:r>
              <a:rPr lang="ko-KR" altLang="en-US" sz="1200" b="1"/>
              <a:t>  여러 학점은행제 교육훈련기관에 소속되어 있습니다</a:t>
            </a:r>
            <a:r>
              <a:rPr lang="en-US" altLang="ko-KR" sz="1200" b="1"/>
              <a:t>. </a:t>
            </a:r>
          </a:p>
          <a:p>
            <a:pPr lvl="0" algn="l" defTabSz="533400" latinLnBrk="1">
              <a:spcBef>
                <a:spcPct val="0"/>
              </a:spcBef>
              <a:spcAft>
                <a:spcPct val="35000"/>
              </a:spcAft>
            </a:pPr>
            <a:r>
              <a:rPr lang="en-US" altLang="ko-KR" sz="1200" b="1"/>
              <a:t>  </a:t>
            </a:r>
            <a:r>
              <a:rPr lang="ko-KR" altLang="en-US" sz="1200" b="1"/>
              <a:t>몇 개의 기관에서 학점은행제 학습자 학자금대출을 신청할 수 있나요</a:t>
            </a:r>
            <a:r>
              <a:rPr lang="en-US" altLang="ko-KR" sz="1200" b="1"/>
              <a:t>?</a:t>
            </a:r>
          </a:p>
        </p:txBody>
      </p:sp>
      <p:sp>
        <p:nvSpPr>
          <p:cNvPr id="8" name="자유형 7"/>
          <p:cNvSpPr/>
          <p:nvPr/>
        </p:nvSpPr>
        <p:spPr>
          <a:xfrm>
            <a:off x="269925" y="2227843"/>
            <a:ext cx="6896874" cy="1408921"/>
          </a:xfrm>
          <a:custGeom>
            <a:avLst/>
            <a:gdLst>
              <a:gd name="connsiteX0" fmla="*/ 0 w 6827158"/>
              <a:gd name="connsiteY0" fmla="*/ 0 h 1076400"/>
              <a:gd name="connsiteX1" fmla="*/ 6827158 w 6827158"/>
              <a:gd name="connsiteY1" fmla="*/ 0 h 1076400"/>
              <a:gd name="connsiteX2" fmla="*/ 6827158 w 6827158"/>
              <a:gd name="connsiteY2" fmla="*/ 1076400 h 1076400"/>
              <a:gd name="connsiteX3" fmla="*/ 0 w 6827158"/>
              <a:gd name="connsiteY3" fmla="*/ 1076400 h 1076400"/>
              <a:gd name="connsiteX4" fmla="*/ 0 w 6827158"/>
              <a:gd name="connsiteY4" fmla="*/ 0 h 10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158" h="1076400">
                <a:moveTo>
                  <a:pt x="0" y="0"/>
                </a:moveTo>
                <a:lnTo>
                  <a:pt x="6827158" y="0"/>
                </a:lnTo>
                <a:lnTo>
                  <a:pt x="6827158" y="1076400"/>
                </a:lnTo>
                <a:lnTo>
                  <a:pt x="0" y="10764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2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6762" tIns="15240" rIns="85344" bIns="15240" numCol="1" spcCol="1270" anchor="t" anchorCtr="0">
            <a:noAutofit/>
          </a:bodyPr>
          <a:lstStyle/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 dirty="0"/>
              <a:t>여러 기관에 소속된 학습자의 경우</a:t>
            </a:r>
            <a:r>
              <a:rPr lang="en-US" altLang="ko-KR" sz="1200" dirty="0"/>
              <a:t>, </a:t>
            </a:r>
            <a:r>
              <a:rPr lang="ko-KR" altLang="en-US" sz="1200" b="1" dirty="0"/>
              <a:t>소속 기관별로 당해 학기 학점은행제 학습자 학자금대출을 신청</a:t>
            </a:r>
            <a:r>
              <a:rPr lang="ko-KR" altLang="en-US" sz="1200" dirty="0"/>
              <a:t>할 수 있습니다</a:t>
            </a:r>
            <a:r>
              <a:rPr lang="en-US" altLang="ko-KR" sz="1200" dirty="0"/>
              <a:t>. </a:t>
            </a:r>
            <a:r>
              <a:rPr lang="ko-KR" altLang="en-US" sz="1200" dirty="0"/>
              <a:t>단</a:t>
            </a:r>
            <a:r>
              <a:rPr lang="en-US" altLang="ko-KR" sz="1200" dirty="0"/>
              <a:t>, </a:t>
            </a:r>
            <a:r>
              <a:rPr lang="ko-KR" altLang="en-US" sz="1200" b="1" dirty="0"/>
              <a:t>동일 기관에서 다 건 신청은 불가능</a:t>
            </a:r>
            <a:r>
              <a:rPr lang="ko-KR" altLang="en-US" sz="1200" dirty="0"/>
              <a:t>합니다</a:t>
            </a:r>
            <a:r>
              <a:rPr lang="en-US" altLang="ko-KR" sz="1200" dirty="0"/>
              <a:t>.</a:t>
            </a:r>
            <a:endParaRPr lang="en-US" altLang="ko-KR" sz="1200" kern="1200" dirty="0"/>
          </a:p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 kern="1200" dirty="0"/>
              <a:t>대출 심사 승인된 신청 건들 중 </a:t>
            </a:r>
            <a:r>
              <a:rPr lang="ko-KR" altLang="en-US" sz="1200" b="1" kern="1200" dirty="0"/>
              <a:t>최대 </a:t>
            </a:r>
            <a:r>
              <a:rPr lang="en-US" altLang="ko-KR" sz="1200" b="1" kern="1200" dirty="0"/>
              <a:t>2</a:t>
            </a:r>
            <a:r>
              <a:rPr lang="ko-KR" altLang="en-US" sz="1200" b="1" kern="1200" dirty="0"/>
              <a:t>개 기관을 선택하여 학자금대출 실행</a:t>
            </a:r>
            <a:r>
              <a:rPr lang="ko-KR" altLang="en-US" sz="1200" kern="1200" dirty="0"/>
              <a:t>이 가능합니다</a:t>
            </a:r>
            <a:r>
              <a:rPr lang="en-US" altLang="ko-KR" sz="1200" kern="1200" dirty="0"/>
              <a:t>.</a:t>
            </a:r>
            <a:br>
              <a:rPr lang="en-US" altLang="ko-KR" sz="1200" kern="1200" dirty="0"/>
            </a:br>
            <a:r>
              <a:rPr lang="en-US" altLang="ko-KR" sz="1200" kern="1200" dirty="0"/>
              <a:t>3</a:t>
            </a:r>
            <a:r>
              <a:rPr lang="ko-KR" altLang="en-US" sz="1200" kern="1200" dirty="0"/>
              <a:t>개 이상 기관의 학자금대출은 지원하지 않으므로</a:t>
            </a:r>
            <a:r>
              <a:rPr lang="en-US" altLang="ko-KR" sz="1200" kern="1200" dirty="0"/>
              <a:t>, </a:t>
            </a:r>
            <a:r>
              <a:rPr lang="ko-KR" altLang="en-US" sz="1200" kern="1200" dirty="0"/>
              <a:t>개인의 </a:t>
            </a:r>
            <a:r>
              <a:rPr lang="ko-KR" altLang="en-US" sz="1200" kern="1200" dirty="0" err="1"/>
              <a:t>학습비</a:t>
            </a:r>
            <a:r>
              <a:rPr lang="ko-KR" altLang="en-US" sz="1200" kern="1200" dirty="0"/>
              <a:t> 필요상황에 따라 학자금대출 지원 기관을 선택하시기 바랍니다</a:t>
            </a:r>
            <a:r>
              <a:rPr lang="en-US" altLang="ko-KR" sz="1200" kern="1200" dirty="0"/>
              <a:t>.</a:t>
            </a:r>
            <a:endParaRPr lang="ko-KR" altLang="en-US" sz="1200" kern="1200" dirty="0"/>
          </a:p>
        </p:txBody>
      </p:sp>
      <p:sp>
        <p:nvSpPr>
          <p:cNvPr id="15" name="자유형 14"/>
          <p:cNvSpPr/>
          <p:nvPr/>
        </p:nvSpPr>
        <p:spPr>
          <a:xfrm>
            <a:off x="448692" y="5652988"/>
            <a:ext cx="6768000" cy="648000"/>
          </a:xfrm>
          <a:custGeom>
            <a:avLst/>
            <a:gdLst>
              <a:gd name="connsiteX0" fmla="*/ 0 w 6827158"/>
              <a:gd name="connsiteY0" fmla="*/ 146532 h 879174"/>
              <a:gd name="connsiteX1" fmla="*/ 146532 w 6827158"/>
              <a:gd name="connsiteY1" fmla="*/ 0 h 879174"/>
              <a:gd name="connsiteX2" fmla="*/ 6680626 w 6827158"/>
              <a:gd name="connsiteY2" fmla="*/ 0 h 879174"/>
              <a:gd name="connsiteX3" fmla="*/ 6827158 w 6827158"/>
              <a:gd name="connsiteY3" fmla="*/ 146532 h 879174"/>
              <a:gd name="connsiteX4" fmla="*/ 6827158 w 6827158"/>
              <a:gd name="connsiteY4" fmla="*/ 732642 h 879174"/>
              <a:gd name="connsiteX5" fmla="*/ 6680626 w 6827158"/>
              <a:gd name="connsiteY5" fmla="*/ 879174 h 879174"/>
              <a:gd name="connsiteX6" fmla="*/ 146532 w 6827158"/>
              <a:gd name="connsiteY6" fmla="*/ 879174 h 879174"/>
              <a:gd name="connsiteX7" fmla="*/ 0 w 6827158"/>
              <a:gd name="connsiteY7" fmla="*/ 732642 h 879174"/>
              <a:gd name="connsiteX8" fmla="*/ 0 w 6827158"/>
              <a:gd name="connsiteY8" fmla="*/ 146532 h 87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7158" h="879174">
                <a:moveTo>
                  <a:pt x="0" y="146532"/>
                </a:moveTo>
                <a:cubicBezTo>
                  <a:pt x="0" y="65605"/>
                  <a:pt x="65605" y="0"/>
                  <a:pt x="146532" y="0"/>
                </a:cubicBezTo>
                <a:lnTo>
                  <a:pt x="6680626" y="0"/>
                </a:lnTo>
                <a:cubicBezTo>
                  <a:pt x="6761553" y="0"/>
                  <a:pt x="6827158" y="65605"/>
                  <a:pt x="6827158" y="146532"/>
                </a:cubicBezTo>
                <a:lnTo>
                  <a:pt x="6827158" y="732642"/>
                </a:lnTo>
                <a:cubicBezTo>
                  <a:pt x="6827158" y="813569"/>
                  <a:pt x="6761553" y="879174"/>
                  <a:pt x="6680626" y="879174"/>
                </a:cubicBezTo>
                <a:lnTo>
                  <a:pt x="146532" y="879174"/>
                </a:lnTo>
                <a:cubicBezTo>
                  <a:pt x="65605" y="879174"/>
                  <a:pt x="0" y="813569"/>
                  <a:pt x="0" y="732642"/>
                </a:cubicBezTo>
                <a:lnTo>
                  <a:pt x="0" y="146532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8638" tIns="88638" rIns="88638" bIns="88638" numCol="1" spcCol="1270" anchor="ctr" anchorCtr="0">
            <a:noAutofit/>
          </a:bodyPr>
          <a:lstStyle/>
          <a:p>
            <a:pPr lvl="0" algn="l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200" b="1" kern="1200" dirty="0"/>
              <a:t> 학자금대출을 신청하고</a:t>
            </a:r>
            <a:r>
              <a:rPr lang="en-US" altLang="ko-KR" sz="1200" b="1" kern="1200" dirty="0"/>
              <a:t>, </a:t>
            </a:r>
            <a:r>
              <a:rPr lang="ko-KR" altLang="en-US" sz="1200" b="1" kern="1200" dirty="0"/>
              <a:t>승인 되면 </a:t>
            </a:r>
            <a:r>
              <a:rPr lang="ko-KR" altLang="en-US" sz="1200" b="1" dirty="0"/>
              <a:t>자동으로</a:t>
            </a:r>
            <a:r>
              <a:rPr lang="ko-KR" altLang="en-US" sz="1200" b="1" kern="1200" dirty="0"/>
              <a:t> 등록금</a:t>
            </a:r>
            <a:r>
              <a:rPr lang="en-US" altLang="ko-KR" sz="1200" b="1" kern="1200" dirty="0"/>
              <a:t>(</a:t>
            </a:r>
            <a:r>
              <a:rPr lang="ko-KR" altLang="en-US" sz="1200" b="1" kern="1200" dirty="0" err="1"/>
              <a:t>학습비</a:t>
            </a:r>
            <a:r>
              <a:rPr lang="en-US" altLang="ko-KR" sz="1200" b="1" kern="1200" dirty="0"/>
              <a:t>)</a:t>
            </a:r>
            <a:r>
              <a:rPr lang="ko-KR" altLang="en-US" sz="1200" b="1" kern="1200" dirty="0"/>
              <a:t> 지급되나요</a:t>
            </a:r>
            <a:r>
              <a:rPr lang="en-US" altLang="ko-KR" sz="1200" b="1" kern="1200" dirty="0"/>
              <a:t>?</a:t>
            </a:r>
            <a:endParaRPr lang="ko-KR" altLang="en-US" sz="1200" b="1" kern="1200" dirty="0"/>
          </a:p>
        </p:txBody>
      </p:sp>
      <p:sp>
        <p:nvSpPr>
          <p:cNvPr id="18" name="자유형 17"/>
          <p:cNvSpPr/>
          <p:nvPr/>
        </p:nvSpPr>
        <p:spPr>
          <a:xfrm>
            <a:off x="269925" y="6373068"/>
            <a:ext cx="7064841" cy="900604"/>
          </a:xfrm>
          <a:custGeom>
            <a:avLst/>
            <a:gdLst>
              <a:gd name="connsiteX0" fmla="*/ 0 w 6827158"/>
              <a:gd name="connsiteY0" fmla="*/ 0 h 1076400"/>
              <a:gd name="connsiteX1" fmla="*/ 6827158 w 6827158"/>
              <a:gd name="connsiteY1" fmla="*/ 0 h 1076400"/>
              <a:gd name="connsiteX2" fmla="*/ 6827158 w 6827158"/>
              <a:gd name="connsiteY2" fmla="*/ 1076400 h 1076400"/>
              <a:gd name="connsiteX3" fmla="*/ 0 w 6827158"/>
              <a:gd name="connsiteY3" fmla="*/ 1076400 h 1076400"/>
              <a:gd name="connsiteX4" fmla="*/ 0 w 6827158"/>
              <a:gd name="connsiteY4" fmla="*/ 0 h 10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158" h="1076400">
                <a:moveTo>
                  <a:pt x="0" y="0"/>
                </a:moveTo>
                <a:lnTo>
                  <a:pt x="6827158" y="0"/>
                </a:lnTo>
                <a:lnTo>
                  <a:pt x="6827158" y="1076400"/>
                </a:lnTo>
                <a:lnTo>
                  <a:pt x="0" y="10764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2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6762" tIns="15240" rIns="85344" bIns="15240" numCol="1" spcCol="1270" anchor="t" anchorCtr="0">
            <a:noAutofit/>
          </a:bodyPr>
          <a:lstStyle/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 b="1" kern="1200" dirty="0"/>
              <a:t>아닙니다</a:t>
            </a:r>
            <a:r>
              <a:rPr lang="en-US" altLang="ko-KR" sz="1200" b="1" kern="1200" dirty="0"/>
              <a:t>. </a:t>
            </a:r>
            <a:r>
              <a:rPr lang="ko-KR" altLang="en-US" sz="1200" kern="1200" dirty="0"/>
              <a:t>학자금대출이 승인되면 재단 </a:t>
            </a:r>
            <a:r>
              <a:rPr lang="ko-KR" altLang="en-US" sz="1200" kern="1200"/>
              <a:t>홈페이지 </a:t>
            </a:r>
            <a:r>
              <a:rPr lang="en-US" altLang="ko-KR" sz="1200" b="1" kern="1200"/>
              <a:t>‘</a:t>
            </a:r>
            <a:r>
              <a:rPr lang="ko-KR" altLang="en-US" sz="1200" b="1" kern="1200"/>
              <a:t>학점은행제 학습자 학자금대출 </a:t>
            </a:r>
            <a:r>
              <a:rPr lang="ko-KR" altLang="en-US" sz="1200" b="1" kern="1200" dirty="0"/>
              <a:t>실행</a:t>
            </a:r>
            <a:r>
              <a:rPr lang="en-US" altLang="ko-KR" sz="1200" b="1" kern="1200" dirty="0"/>
              <a:t>(</a:t>
            </a:r>
            <a:r>
              <a:rPr lang="ko-KR" altLang="en-US" sz="1200" b="1" kern="1200"/>
              <a:t>신청현황</a:t>
            </a:r>
            <a:r>
              <a:rPr lang="en-US" altLang="ko-KR" sz="1200" b="1" kern="1200"/>
              <a:t>)’</a:t>
            </a:r>
            <a:r>
              <a:rPr lang="en-US" altLang="ko-KR" sz="1200" kern="1200"/>
              <a:t> </a:t>
            </a:r>
            <a:r>
              <a:rPr lang="ko-KR" altLang="en-US" sz="1200" kern="1200"/>
              <a:t>화면에서 </a:t>
            </a:r>
            <a:r>
              <a:rPr lang="en-US" altLang="ko-KR" sz="1200" b="1" kern="1200">
                <a:solidFill>
                  <a:srgbClr val="FF0000"/>
                </a:solidFill>
              </a:rPr>
              <a:t>[</a:t>
            </a:r>
            <a:r>
              <a:rPr lang="ko-KR" altLang="en-US" sz="1200" b="1" kern="1200" dirty="0">
                <a:solidFill>
                  <a:srgbClr val="FF0000"/>
                </a:solidFill>
              </a:rPr>
              <a:t>등록금실행</a:t>
            </a:r>
            <a:r>
              <a:rPr lang="en-US" altLang="ko-KR" sz="1200" b="1" kern="1200">
                <a:solidFill>
                  <a:srgbClr val="FF0000"/>
                </a:solidFill>
              </a:rPr>
              <a:t>] </a:t>
            </a:r>
            <a:r>
              <a:rPr lang="ko-KR" altLang="en-US" sz="1200" kern="1200"/>
              <a:t>버튼을 </a:t>
            </a:r>
            <a:r>
              <a:rPr lang="ko-KR" altLang="en-US" sz="1200" kern="1200" dirty="0"/>
              <a:t>클릭하시어 대출 약정을 체결하셔야 대출금 지급이 </a:t>
            </a:r>
            <a:r>
              <a:rPr lang="ko-KR" altLang="en-US" sz="1200" kern="1200"/>
              <a:t>완료됩니다</a:t>
            </a:r>
            <a:r>
              <a:rPr lang="en-US" altLang="ko-KR" sz="1200" kern="1200"/>
              <a:t>.</a:t>
            </a:r>
          </a:p>
          <a:p>
            <a:pPr marL="0" lvl="1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ko-KR" sz="1200"/>
              <a:t>  </a:t>
            </a:r>
            <a:r>
              <a:rPr lang="ko-KR" altLang="en-US" sz="1200" kern="1200"/>
              <a:t>따라서 </a:t>
            </a:r>
            <a:r>
              <a:rPr lang="ko-KR" altLang="en-US" sz="1200" kern="1200" dirty="0"/>
              <a:t>본인의 심사결과를 반드시 확인 바랍니다</a:t>
            </a:r>
            <a:r>
              <a:rPr lang="en-US" altLang="ko-KR" sz="1200" kern="1200" dirty="0"/>
              <a:t>. (</a:t>
            </a:r>
            <a:r>
              <a:rPr lang="ko-KR" altLang="en-US" sz="1200" kern="1200" dirty="0"/>
              <a:t>승인 시 심사결과 </a:t>
            </a:r>
            <a:r>
              <a:rPr lang="ko-KR" altLang="en-US" sz="1200" dirty="0"/>
              <a:t>메시지 </a:t>
            </a:r>
            <a:r>
              <a:rPr lang="ko-KR" altLang="en-US" sz="1200" kern="1200" dirty="0"/>
              <a:t>발송</a:t>
            </a:r>
            <a:r>
              <a:rPr lang="en-US" altLang="ko-KR" sz="1200" kern="1200" dirty="0"/>
              <a:t>)</a:t>
            </a:r>
            <a:endParaRPr lang="ko-KR" altLang="en-US" sz="1200" kern="1200" dirty="0"/>
          </a:p>
        </p:txBody>
      </p:sp>
      <p:sp>
        <p:nvSpPr>
          <p:cNvPr id="19" name="자유형 18"/>
          <p:cNvSpPr/>
          <p:nvPr/>
        </p:nvSpPr>
        <p:spPr>
          <a:xfrm>
            <a:off x="448692" y="7525196"/>
            <a:ext cx="6768000" cy="648000"/>
          </a:xfrm>
          <a:custGeom>
            <a:avLst/>
            <a:gdLst>
              <a:gd name="connsiteX0" fmla="*/ 0 w 6827158"/>
              <a:gd name="connsiteY0" fmla="*/ 119218 h 715295"/>
              <a:gd name="connsiteX1" fmla="*/ 119218 w 6827158"/>
              <a:gd name="connsiteY1" fmla="*/ 0 h 715295"/>
              <a:gd name="connsiteX2" fmla="*/ 6707940 w 6827158"/>
              <a:gd name="connsiteY2" fmla="*/ 0 h 715295"/>
              <a:gd name="connsiteX3" fmla="*/ 6827158 w 6827158"/>
              <a:gd name="connsiteY3" fmla="*/ 119218 h 715295"/>
              <a:gd name="connsiteX4" fmla="*/ 6827158 w 6827158"/>
              <a:gd name="connsiteY4" fmla="*/ 596077 h 715295"/>
              <a:gd name="connsiteX5" fmla="*/ 6707940 w 6827158"/>
              <a:gd name="connsiteY5" fmla="*/ 715295 h 715295"/>
              <a:gd name="connsiteX6" fmla="*/ 119218 w 6827158"/>
              <a:gd name="connsiteY6" fmla="*/ 715295 h 715295"/>
              <a:gd name="connsiteX7" fmla="*/ 0 w 6827158"/>
              <a:gd name="connsiteY7" fmla="*/ 596077 h 715295"/>
              <a:gd name="connsiteX8" fmla="*/ 0 w 6827158"/>
              <a:gd name="connsiteY8" fmla="*/ 119218 h 71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7158" h="715295">
                <a:moveTo>
                  <a:pt x="0" y="119218"/>
                </a:moveTo>
                <a:cubicBezTo>
                  <a:pt x="0" y="53376"/>
                  <a:pt x="53376" y="0"/>
                  <a:pt x="119218" y="0"/>
                </a:cubicBezTo>
                <a:lnTo>
                  <a:pt x="6707940" y="0"/>
                </a:lnTo>
                <a:cubicBezTo>
                  <a:pt x="6773782" y="0"/>
                  <a:pt x="6827158" y="53376"/>
                  <a:pt x="6827158" y="119218"/>
                </a:cubicBezTo>
                <a:lnTo>
                  <a:pt x="6827158" y="596077"/>
                </a:lnTo>
                <a:cubicBezTo>
                  <a:pt x="6827158" y="661919"/>
                  <a:pt x="6773782" y="715295"/>
                  <a:pt x="6707940" y="715295"/>
                </a:cubicBezTo>
                <a:lnTo>
                  <a:pt x="119218" y="715295"/>
                </a:lnTo>
                <a:cubicBezTo>
                  <a:pt x="53376" y="715295"/>
                  <a:pt x="0" y="661919"/>
                  <a:pt x="0" y="596077"/>
                </a:cubicBezTo>
                <a:lnTo>
                  <a:pt x="0" y="119218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638" tIns="80638" rIns="80638" bIns="80638" numCol="1" spcCol="1270" anchor="ctr" anchorCtr="0">
            <a:noAutofit/>
          </a:bodyPr>
          <a:lstStyle/>
          <a:p>
            <a:pPr lvl="0" algn="l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200" b="1" kern="1200"/>
              <a:t> 대출금은 </a:t>
            </a:r>
            <a:r>
              <a:rPr lang="ko-KR" altLang="en-US" sz="1200" b="1" kern="1200" dirty="0"/>
              <a:t>어디로 지급되나요</a:t>
            </a:r>
            <a:r>
              <a:rPr lang="en-US" altLang="ko-KR" sz="1200" b="1" kern="1200" dirty="0"/>
              <a:t>?</a:t>
            </a:r>
            <a:endParaRPr lang="ko-KR" altLang="en-US" sz="1200" b="1" kern="1200" dirty="0"/>
          </a:p>
        </p:txBody>
      </p:sp>
      <p:sp>
        <p:nvSpPr>
          <p:cNvPr id="20" name="자유형 19"/>
          <p:cNvSpPr/>
          <p:nvPr/>
        </p:nvSpPr>
        <p:spPr>
          <a:xfrm>
            <a:off x="269925" y="8249723"/>
            <a:ext cx="6827158" cy="643625"/>
          </a:xfrm>
          <a:custGeom>
            <a:avLst/>
            <a:gdLst>
              <a:gd name="connsiteX0" fmla="*/ 0 w 6827158"/>
              <a:gd name="connsiteY0" fmla="*/ 0 h 1076400"/>
              <a:gd name="connsiteX1" fmla="*/ 6827158 w 6827158"/>
              <a:gd name="connsiteY1" fmla="*/ 0 h 1076400"/>
              <a:gd name="connsiteX2" fmla="*/ 6827158 w 6827158"/>
              <a:gd name="connsiteY2" fmla="*/ 1076400 h 1076400"/>
              <a:gd name="connsiteX3" fmla="*/ 0 w 6827158"/>
              <a:gd name="connsiteY3" fmla="*/ 1076400 h 1076400"/>
              <a:gd name="connsiteX4" fmla="*/ 0 w 6827158"/>
              <a:gd name="connsiteY4" fmla="*/ 0 h 10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158" h="1076400">
                <a:moveTo>
                  <a:pt x="0" y="0"/>
                </a:moveTo>
                <a:lnTo>
                  <a:pt x="6827158" y="0"/>
                </a:lnTo>
                <a:lnTo>
                  <a:pt x="6827158" y="1076400"/>
                </a:lnTo>
                <a:lnTo>
                  <a:pt x="0" y="10764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6762" tIns="15240" rIns="85344" bIns="15240" numCol="1" spcCol="1270" anchor="t" anchorCtr="0">
            <a:noAutofit/>
          </a:bodyPr>
          <a:lstStyle/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/>
              <a:t>대출금</a:t>
            </a:r>
            <a:r>
              <a:rPr lang="ko-KR" altLang="en-US" sz="1200" kern="1200"/>
              <a:t>은 </a:t>
            </a:r>
            <a:r>
              <a:rPr lang="ko-KR" altLang="en-US" sz="1200" b="1" kern="1200"/>
              <a:t>소속</a:t>
            </a:r>
            <a:r>
              <a:rPr lang="ko-KR" altLang="en-US" sz="1200" kern="1200"/>
              <a:t> </a:t>
            </a:r>
            <a:r>
              <a:rPr lang="ko-KR" altLang="en-US" sz="1200" b="1"/>
              <a:t>기관의 수납</a:t>
            </a:r>
            <a:r>
              <a:rPr lang="ko-KR" altLang="en-US" sz="1200" b="1" kern="1200"/>
              <a:t>계좌</a:t>
            </a:r>
            <a:r>
              <a:rPr lang="ko-KR" altLang="en-US" sz="1200" kern="1200"/>
              <a:t>로 </a:t>
            </a:r>
            <a:r>
              <a:rPr lang="ko-KR" altLang="en-US" sz="1200" kern="1200" dirty="0"/>
              <a:t>지급됩니다</a:t>
            </a:r>
            <a:r>
              <a:rPr lang="en-US" altLang="ko-KR" sz="1200" kern="1200" dirty="0"/>
              <a:t>. </a:t>
            </a:r>
          </a:p>
          <a:p>
            <a:pPr marL="0" lvl="1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ko-KR" sz="1000" kern="1200"/>
              <a:t>   ※ </a:t>
            </a:r>
            <a:r>
              <a:rPr lang="ko-KR" altLang="en-US" sz="1000" kern="1200"/>
              <a:t>단</a:t>
            </a:r>
            <a:r>
              <a:rPr lang="en-US" altLang="ko-KR" sz="1000" kern="1200" dirty="0"/>
              <a:t>, </a:t>
            </a:r>
            <a:r>
              <a:rPr lang="ko-KR" altLang="en-US" sz="1000" kern="1200" dirty="0" err="1"/>
              <a:t>기등록</a:t>
            </a:r>
            <a:r>
              <a:rPr lang="ko-KR" altLang="en-US" sz="1000" kern="1200" dirty="0"/>
              <a:t> </a:t>
            </a:r>
            <a:r>
              <a:rPr lang="ko-KR" altLang="en-US" sz="1000" kern="1200"/>
              <a:t>대출의 경우 </a:t>
            </a:r>
            <a:r>
              <a:rPr lang="ko-KR" altLang="en-US" sz="1000" kern="1200" dirty="0"/>
              <a:t>학생 </a:t>
            </a:r>
            <a:r>
              <a:rPr lang="ko-KR" altLang="en-US" sz="1000" kern="1200"/>
              <a:t>개인계좌로 등록금</a:t>
            </a:r>
            <a:r>
              <a:rPr lang="en-US" altLang="ko-KR" sz="1000" kern="1200"/>
              <a:t>(</a:t>
            </a:r>
            <a:r>
              <a:rPr lang="ko-KR" altLang="en-US" sz="1000" kern="1200"/>
              <a:t>학습비</a:t>
            </a:r>
            <a:r>
              <a:rPr lang="en-US" altLang="ko-KR" sz="1000" kern="1200"/>
              <a:t>) </a:t>
            </a:r>
            <a:r>
              <a:rPr lang="ko-KR" altLang="en-US" sz="1000" kern="1200"/>
              <a:t>지급</a:t>
            </a:r>
            <a:endParaRPr lang="ko-KR" altLang="en-US" sz="1000" kern="12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26" name="자유형 18">
            <a:extLst>
              <a:ext uri="{FF2B5EF4-FFF2-40B4-BE49-F238E27FC236}">
                <a16:creationId xmlns:a16="http://schemas.microsoft.com/office/drawing/2014/main" id="{E2915839-19AD-4287-94B7-E5BAB20AC956}"/>
              </a:ext>
            </a:extLst>
          </p:cNvPr>
          <p:cNvSpPr/>
          <p:nvPr/>
        </p:nvSpPr>
        <p:spPr>
          <a:xfrm>
            <a:off x="448692" y="3924868"/>
            <a:ext cx="6768000" cy="648000"/>
          </a:xfrm>
          <a:custGeom>
            <a:avLst/>
            <a:gdLst>
              <a:gd name="connsiteX0" fmla="*/ 0 w 6827158"/>
              <a:gd name="connsiteY0" fmla="*/ 119218 h 715295"/>
              <a:gd name="connsiteX1" fmla="*/ 119218 w 6827158"/>
              <a:gd name="connsiteY1" fmla="*/ 0 h 715295"/>
              <a:gd name="connsiteX2" fmla="*/ 6707940 w 6827158"/>
              <a:gd name="connsiteY2" fmla="*/ 0 h 715295"/>
              <a:gd name="connsiteX3" fmla="*/ 6827158 w 6827158"/>
              <a:gd name="connsiteY3" fmla="*/ 119218 h 715295"/>
              <a:gd name="connsiteX4" fmla="*/ 6827158 w 6827158"/>
              <a:gd name="connsiteY4" fmla="*/ 596077 h 715295"/>
              <a:gd name="connsiteX5" fmla="*/ 6707940 w 6827158"/>
              <a:gd name="connsiteY5" fmla="*/ 715295 h 715295"/>
              <a:gd name="connsiteX6" fmla="*/ 119218 w 6827158"/>
              <a:gd name="connsiteY6" fmla="*/ 715295 h 715295"/>
              <a:gd name="connsiteX7" fmla="*/ 0 w 6827158"/>
              <a:gd name="connsiteY7" fmla="*/ 596077 h 715295"/>
              <a:gd name="connsiteX8" fmla="*/ 0 w 6827158"/>
              <a:gd name="connsiteY8" fmla="*/ 119218 h 71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7158" h="715295">
                <a:moveTo>
                  <a:pt x="0" y="119218"/>
                </a:moveTo>
                <a:cubicBezTo>
                  <a:pt x="0" y="53376"/>
                  <a:pt x="53376" y="0"/>
                  <a:pt x="119218" y="0"/>
                </a:cubicBezTo>
                <a:lnTo>
                  <a:pt x="6707940" y="0"/>
                </a:lnTo>
                <a:cubicBezTo>
                  <a:pt x="6773782" y="0"/>
                  <a:pt x="6827158" y="53376"/>
                  <a:pt x="6827158" y="119218"/>
                </a:cubicBezTo>
                <a:lnTo>
                  <a:pt x="6827158" y="596077"/>
                </a:lnTo>
                <a:cubicBezTo>
                  <a:pt x="6827158" y="661919"/>
                  <a:pt x="6773782" y="715295"/>
                  <a:pt x="6707940" y="715295"/>
                </a:cubicBezTo>
                <a:lnTo>
                  <a:pt x="119218" y="715295"/>
                </a:lnTo>
                <a:cubicBezTo>
                  <a:pt x="53376" y="715295"/>
                  <a:pt x="0" y="661919"/>
                  <a:pt x="0" y="596077"/>
                </a:cubicBezTo>
                <a:lnTo>
                  <a:pt x="0" y="119218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638" tIns="80638" rIns="80638" bIns="80638" numCol="1" spcCol="1270" anchor="ctr" anchorCtr="0">
            <a:noAutofit/>
          </a:bodyPr>
          <a:lstStyle/>
          <a:p>
            <a:pPr lvl="0" algn="l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200" b="1" kern="1200"/>
              <a:t> 제출해야 </a:t>
            </a:r>
            <a:r>
              <a:rPr lang="ko-KR" altLang="en-US" sz="1200" b="1" kern="1200" dirty="0"/>
              <a:t>할 서류가 있나요</a:t>
            </a:r>
            <a:r>
              <a:rPr lang="en-US" altLang="ko-KR" sz="1200" b="1" kern="1200" dirty="0"/>
              <a:t>?</a:t>
            </a:r>
            <a:endParaRPr lang="ko-KR" altLang="en-US" sz="1200" b="1" kern="1200" dirty="0"/>
          </a:p>
        </p:txBody>
      </p:sp>
      <p:sp>
        <p:nvSpPr>
          <p:cNvPr id="27" name="자유형 19">
            <a:extLst>
              <a:ext uri="{FF2B5EF4-FFF2-40B4-BE49-F238E27FC236}">
                <a16:creationId xmlns:a16="http://schemas.microsoft.com/office/drawing/2014/main" id="{F23BCF35-5E4F-4A8E-96BB-5DD4DAE4B73B}"/>
              </a:ext>
            </a:extLst>
          </p:cNvPr>
          <p:cNvSpPr/>
          <p:nvPr/>
        </p:nvSpPr>
        <p:spPr>
          <a:xfrm>
            <a:off x="269925" y="4653922"/>
            <a:ext cx="6827158" cy="855050"/>
          </a:xfrm>
          <a:custGeom>
            <a:avLst/>
            <a:gdLst>
              <a:gd name="connsiteX0" fmla="*/ 0 w 6827158"/>
              <a:gd name="connsiteY0" fmla="*/ 0 h 1076400"/>
              <a:gd name="connsiteX1" fmla="*/ 6827158 w 6827158"/>
              <a:gd name="connsiteY1" fmla="*/ 0 h 1076400"/>
              <a:gd name="connsiteX2" fmla="*/ 6827158 w 6827158"/>
              <a:gd name="connsiteY2" fmla="*/ 1076400 h 1076400"/>
              <a:gd name="connsiteX3" fmla="*/ 0 w 6827158"/>
              <a:gd name="connsiteY3" fmla="*/ 1076400 h 1076400"/>
              <a:gd name="connsiteX4" fmla="*/ 0 w 6827158"/>
              <a:gd name="connsiteY4" fmla="*/ 0 h 10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158" h="1076400">
                <a:moveTo>
                  <a:pt x="0" y="0"/>
                </a:moveTo>
                <a:lnTo>
                  <a:pt x="6827158" y="0"/>
                </a:lnTo>
                <a:lnTo>
                  <a:pt x="6827158" y="1076400"/>
                </a:lnTo>
                <a:lnTo>
                  <a:pt x="0" y="10764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6762" tIns="15240" rIns="85344" bIns="15240" numCol="1" spcCol="1270" anchor="t" anchorCtr="0">
            <a:noAutofit/>
          </a:bodyPr>
          <a:lstStyle/>
          <a:p>
            <a:pPr marL="114300" lvl="1" indent="-114300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har char="••"/>
            </a:pPr>
            <a:r>
              <a:rPr lang="ko-KR" altLang="en-US" sz="1200" kern="1200" dirty="0"/>
              <a:t>학점은행제 학습자 학자금대출 신청 시 제출해야 할 별도의 서류는 </a:t>
            </a:r>
            <a:r>
              <a:rPr lang="ko-KR" altLang="en-US" sz="1200" b="1" kern="1200" dirty="0"/>
              <a:t>존재하지 않습니다</a:t>
            </a:r>
            <a:r>
              <a:rPr lang="en-US" altLang="ko-KR" sz="1200" b="1" kern="1200" dirty="0"/>
              <a:t>.</a:t>
            </a:r>
          </a:p>
          <a:p>
            <a:pPr marL="0" lvl="1" defTabSz="533400">
              <a:spcBef>
                <a:spcPct val="0"/>
              </a:spcBef>
              <a:spcAft>
                <a:spcPct val="20000"/>
              </a:spcAft>
            </a:pPr>
            <a:r>
              <a:rPr lang="en-US" altLang="ko-KR" sz="1000" kern="1200" dirty="0"/>
              <a:t>  ※ </a:t>
            </a:r>
            <a:r>
              <a:rPr lang="ko-KR" altLang="en-US" sz="1000" kern="1200" dirty="0"/>
              <a:t>단</a:t>
            </a:r>
            <a:r>
              <a:rPr lang="en-US" altLang="ko-KR" sz="1000" kern="1200" dirty="0"/>
              <a:t>, </a:t>
            </a:r>
            <a:r>
              <a:rPr lang="ko-KR" altLang="en-US" sz="1000" dirty="0"/>
              <a:t>장애인 정보 불일치</a:t>
            </a:r>
            <a:r>
              <a:rPr lang="en-US" altLang="ko-KR" sz="1000" dirty="0"/>
              <a:t>/ </a:t>
            </a:r>
            <a:r>
              <a:rPr lang="ko-KR" altLang="en-US" sz="1000" dirty="0"/>
              <a:t>국내 거주상태 불일치</a:t>
            </a:r>
            <a:r>
              <a:rPr lang="en-US" altLang="ko-KR" sz="1000" dirty="0"/>
              <a:t>/ </a:t>
            </a:r>
            <a:r>
              <a:rPr lang="ko-KR" altLang="en-US" sz="1000" dirty="0"/>
              <a:t>만 </a:t>
            </a:r>
            <a:r>
              <a:rPr lang="en-US" altLang="ko-KR" sz="1000" dirty="0"/>
              <a:t>55</a:t>
            </a:r>
            <a:r>
              <a:rPr lang="ko-KR" altLang="en-US" sz="1000" dirty="0"/>
              <a:t>세 이전 학업 수행을 증빙하기 위한 서류 제출은 대상자</a:t>
            </a:r>
            <a:endParaRPr lang="en-US" altLang="ko-KR" sz="1000" dirty="0"/>
          </a:p>
          <a:p>
            <a:pPr marL="0" lvl="1" defTabSz="533400">
              <a:spcBef>
                <a:spcPct val="0"/>
              </a:spcBef>
              <a:spcAft>
                <a:spcPct val="20000"/>
              </a:spcAft>
            </a:pPr>
            <a:r>
              <a:rPr lang="ko-KR" altLang="en-US" sz="1000" dirty="0"/>
              <a:t>      에 한해 있을 수 있습니다</a:t>
            </a:r>
            <a:r>
              <a:rPr lang="en-US" altLang="ko-KR" sz="1000" dirty="0"/>
              <a:t>.</a:t>
            </a:r>
            <a:endParaRPr lang="ko-KR" altLang="en-US" sz="1000" dirty="0"/>
          </a:p>
          <a:p>
            <a:pPr marL="0" lvl="1" algn="l" defTabSz="533400" latinLnBrk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</a:pPr>
            <a:endParaRPr lang="ko-KR" altLang="en-US" sz="1000" kern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52E09-1993-496D-8AFF-355D22CD6230}"/>
              </a:ext>
            </a:extLst>
          </p:cNvPr>
          <p:cNvSpPr txBox="1"/>
          <p:nvPr/>
        </p:nvSpPr>
        <p:spPr>
          <a:xfrm>
            <a:off x="430694" y="9151763"/>
            <a:ext cx="682715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/>
              <a:t>※ </a:t>
            </a:r>
            <a:r>
              <a:rPr lang="ko-KR" altLang="en-US" sz="1200" b="1"/>
              <a:t>자세한 내용은 한국장학재단 </a:t>
            </a:r>
            <a:r>
              <a:rPr lang="ko-KR" altLang="en-US" sz="1200" b="1">
                <a:solidFill>
                  <a:srgbClr val="FF0000"/>
                </a:solidFill>
              </a:rPr>
              <a:t>상담센터</a:t>
            </a:r>
            <a:r>
              <a:rPr lang="en-US" altLang="ko-KR" sz="1200" b="1">
                <a:solidFill>
                  <a:srgbClr val="FF0000"/>
                </a:solidFill>
              </a:rPr>
              <a:t>(1599-2000) </a:t>
            </a:r>
            <a:r>
              <a:rPr lang="ko-KR" altLang="en-US" sz="1200" b="1"/>
              <a:t>또는 </a:t>
            </a:r>
            <a:endParaRPr lang="en-US" altLang="ko-KR" sz="1200" b="1"/>
          </a:p>
          <a:p>
            <a:r>
              <a:rPr lang="en-US" altLang="ko-KR" sz="1200" b="1"/>
              <a:t>   [</a:t>
            </a:r>
            <a:r>
              <a:rPr lang="ko-KR" altLang="en-US" sz="1200" b="1"/>
              <a:t>재단 홈페이지</a:t>
            </a:r>
            <a:r>
              <a:rPr lang="en-US" altLang="ko-KR" sz="1200" b="1"/>
              <a:t>(</a:t>
            </a:r>
            <a:r>
              <a:rPr lang="en-US" altLang="ko-KR" sz="1200" b="1">
                <a:hlinkClick r:id="rId3"/>
              </a:rPr>
              <a:t>www.kosaf.go.kr</a:t>
            </a:r>
            <a:r>
              <a:rPr lang="en-US" altLang="ko-KR" sz="1200" b="1"/>
              <a:t>) &gt; </a:t>
            </a:r>
            <a:r>
              <a:rPr lang="ko-KR" altLang="en-US" sz="1200" b="1"/>
              <a:t>고객센터 </a:t>
            </a:r>
            <a:r>
              <a:rPr lang="en-US" altLang="ko-KR" sz="1200" b="1"/>
              <a:t>&gt; </a:t>
            </a:r>
            <a:r>
              <a:rPr lang="ko-KR" altLang="en-US" sz="1200" b="1"/>
              <a:t>자주묻는질문</a:t>
            </a:r>
            <a:r>
              <a:rPr lang="en-US" altLang="ko-KR" sz="1200" b="1"/>
              <a:t>(FAQ)]</a:t>
            </a:r>
            <a:r>
              <a:rPr lang="ko-KR" altLang="en-US" sz="1200" b="1"/>
              <a:t>를 통해 확인 가능합니다</a:t>
            </a:r>
            <a:r>
              <a:rPr lang="en-US" altLang="ko-KR" sz="1200"/>
              <a:t>.</a:t>
            </a:r>
            <a:endParaRPr lang="ko-KR" altLang="en-US" sz="1200"/>
          </a:p>
        </p:txBody>
      </p:sp>
    </p:spTree>
    <p:extLst>
      <p:ext uri="{BB962C8B-B14F-4D97-AF65-F5344CB8AC3E}">
        <p14:creationId xmlns:p14="http://schemas.microsoft.com/office/powerpoint/2010/main" val="4252980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9">
            <a:extLst>
              <a:ext uri="{FF2B5EF4-FFF2-40B4-BE49-F238E27FC236}">
                <a16:creationId xmlns:a16="http://schemas.microsoft.com/office/drawing/2014/main" id="{32BA9472-EEB0-4B73-98DC-6AAE8882B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66" y="1214851"/>
            <a:ext cx="7303758" cy="753448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2233801F-F703-40DE-8126-C6212461A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8669" y="2197493"/>
            <a:ext cx="3434962" cy="575803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C807B25-36E0-46AF-958A-1A452F62D7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3759"/>
          <a:stretch/>
        </p:blipFill>
        <p:spPr>
          <a:xfrm>
            <a:off x="245032" y="2198338"/>
            <a:ext cx="3549802" cy="20865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직사각형 6"/>
          <p:cNvSpPr/>
          <p:nvPr/>
        </p:nvSpPr>
        <p:spPr>
          <a:xfrm>
            <a:off x="166965" y="1224610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215573" y="2189739"/>
            <a:ext cx="321853" cy="3583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19" name="직사각형 18"/>
          <p:cNvSpPr/>
          <p:nvPr/>
        </p:nvSpPr>
        <p:spPr>
          <a:xfrm>
            <a:off x="3922710" y="2700660"/>
            <a:ext cx="3437410" cy="26642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69501AD0-47CF-4A3D-8F3F-2ED7B8131286}"/>
              </a:ext>
            </a:extLst>
          </p:cNvPr>
          <p:cNvGrpSpPr/>
          <p:nvPr/>
        </p:nvGrpSpPr>
        <p:grpSpPr>
          <a:xfrm>
            <a:off x="240991" y="4353565"/>
            <a:ext cx="3549802" cy="3601964"/>
            <a:chOff x="235649" y="4317788"/>
            <a:chExt cx="3587299" cy="3637729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FE1A9BE8-556B-4A8A-8955-A66D255033D5}"/>
                </a:ext>
              </a:extLst>
            </p:cNvPr>
            <p:cNvGrpSpPr/>
            <p:nvPr/>
          </p:nvGrpSpPr>
          <p:grpSpPr>
            <a:xfrm>
              <a:off x="235649" y="4317788"/>
              <a:ext cx="3587299" cy="3637729"/>
              <a:chOff x="3937650" y="1635150"/>
              <a:chExt cx="3401468" cy="3373467"/>
            </a:xfrm>
          </p:grpSpPr>
          <p:pic>
            <p:nvPicPr>
              <p:cNvPr id="13" name="그림 12">
                <a:extLst>
                  <a:ext uri="{FF2B5EF4-FFF2-40B4-BE49-F238E27FC236}">
                    <a16:creationId xmlns:a16="http://schemas.microsoft.com/office/drawing/2014/main" id="{F7621180-4DA4-4E20-AA1C-8EB39BC0D2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50" b="48261"/>
              <a:stretch/>
            </p:blipFill>
            <p:spPr>
              <a:xfrm>
                <a:off x="3937650" y="1635150"/>
                <a:ext cx="3401468" cy="3373467"/>
              </a:xfrm>
              <a:prstGeom prst="rect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</p:pic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3D375C80-DF5A-43DD-B66C-177FD8B4CF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r="6999" b="62644"/>
              <a:stretch/>
            </p:blipFill>
            <p:spPr>
              <a:xfrm>
                <a:off x="4647760" y="3091259"/>
                <a:ext cx="2668003" cy="1917358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E19994F-DDF6-442A-A894-E545B75B016D}"/>
                </a:ext>
              </a:extLst>
            </p:cNvPr>
            <p:cNvSpPr txBox="1"/>
            <p:nvPr/>
          </p:nvSpPr>
          <p:spPr>
            <a:xfrm>
              <a:off x="1566070" y="7696310"/>
              <a:ext cx="1929731" cy="2175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ko-KR" altLang="en-US" sz="800" b="1">
                  <a:solidFill>
                    <a:srgbClr val="6A6867"/>
                  </a:solidFill>
                  <a:latin typeface="맑은 고딕 Semilight" panose="020B0502040204020203" pitchFamily="50" charset="-127"/>
                  <a:ea typeface="맑은 고딕 Semilight" panose="020B0502040204020203" pitchFamily="50" charset="-127"/>
                  <a:cs typeface="맑은 고딕 Semilight" panose="020B0502040204020203" pitchFamily="50" charset="-127"/>
                </a:rPr>
                <a:t>학점은행제 학습자 학자금대출</a:t>
              </a:r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274A829-D1C3-43B7-9761-80D6AA7845DA}"/>
              </a:ext>
            </a:extLst>
          </p:cNvPr>
          <p:cNvSpPr/>
          <p:nvPr/>
        </p:nvSpPr>
        <p:spPr>
          <a:xfrm>
            <a:off x="262948" y="4898638"/>
            <a:ext cx="3315856" cy="3583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B52E29-F6BF-48F5-A70C-C61F0944FB0C}"/>
              </a:ext>
            </a:extLst>
          </p:cNvPr>
          <p:cNvSpPr txBox="1"/>
          <p:nvPr/>
        </p:nvSpPr>
        <p:spPr>
          <a:xfrm>
            <a:off x="160476" y="1820411"/>
            <a:ext cx="432048" cy="37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1C1B2B-8B9B-4C5B-989E-371BF05A0120}"/>
              </a:ext>
            </a:extLst>
          </p:cNvPr>
          <p:cNvSpPr txBox="1"/>
          <p:nvPr/>
        </p:nvSpPr>
        <p:spPr>
          <a:xfrm>
            <a:off x="199030" y="4494953"/>
            <a:ext cx="461175" cy="37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DFDE21-997D-4ECE-A820-433EED1A01BE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Ⅰ.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F5E050-F098-4C5C-AB20-F661F6212D5E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 준비</a:t>
            </a: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B219AFB8-C026-4167-A9B6-0DAB20DB05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283" y="874500"/>
            <a:ext cx="349902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89F335D-5505-498A-9B04-2F3FEA61C4F9}"/>
              </a:ext>
            </a:extLst>
          </p:cNvPr>
          <p:cNvSpPr/>
          <p:nvPr/>
        </p:nvSpPr>
        <p:spPr>
          <a:xfrm>
            <a:off x="858915" y="994634"/>
            <a:ext cx="2185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모바일 어플 로그인</a:t>
            </a:r>
          </a:p>
        </p:txBody>
      </p:sp>
      <p:graphicFrame>
        <p:nvGraphicFramePr>
          <p:cNvPr id="34" name="다이어그램 33">
            <a:extLst>
              <a:ext uri="{FF2B5EF4-FFF2-40B4-BE49-F238E27FC236}">
                <a16:creationId xmlns:a16="http://schemas.microsoft.com/office/drawing/2014/main" id="{8AD7DA4F-4E32-4CEB-9CC0-C4BDEC919A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4711623"/>
              </p:ext>
            </p:extLst>
          </p:nvPr>
        </p:nvGraphicFramePr>
        <p:xfrm>
          <a:off x="146824" y="8898046"/>
          <a:ext cx="7396088" cy="174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5" name="슬라이드 번호 개체 틀 1">
            <a:extLst>
              <a:ext uri="{FF2B5EF4-FFF2-40B4-BE49-F238E27FC236}">
                <a16:creationId xmlns:a16="http://schemas.microsoft.com/office/drawing/2014/main" id="{F66215F3-C34A-4EAE-9E35-C9B83A5E8641}"/>
              </a:ext>
            </a:extLst>
          </p:cNvPr>
          <p:cNvSpPr txBox="1">
            <a:spLocks/>
          </p:cNvSpPr>
          <p:nvPr/>
        </p:nvSpPr>
        <p:spPr>
          <a:xfrm>
            <a:off x="5547470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402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6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4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1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48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85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22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58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896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1</a:t>
            </a:fld>
            <a:endParaRPr lang="ko-KR" altLang="en-US" dirty="0"/>
          </a:p>
        </p:txBody>
      </p:sp>
      <p:sp>
        <p:nvSpPr>
          <p:cNvPr id="28" name="모서리가 둥근 직사각형 237">
            <a:extLst>
              <a:ext uri="{FF2B5EF4-FFF2-40B4-BE49-F238E27FC236}">
                <a16:creationId xmlns:a16="http://schemas.microsoft.com/office/drawing/2014/main" id="{146A0E42-879B-4AD1-BCB6-BAF0C773B7C7}"/>
              </a:ext>
            </a:extLst>
          </p:cNvPr>
          <p:cNvSpPr/>
          <p:nvPr/>
        </p:nvSpPr>
        <p:spPr>
          <a:xfrm>
            <a:off x="-1594" y="597943"/>
            <a:ext cx="7706747" cy="91460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AC3D048-39D2-460F-A53F-AC54890DC621}"/>
              </a:ext>
            </a:extLst>
          </p:cNvPr>
          <p:cNvSpPr/>
          <p:nvPr/>
        </p:nvSpPr>
        <p:spPr>
          <a:xfrm>
            <a:off x="299075" y="600205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5560228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9">
            <a:extLst>
              <a:ext uri="{FF2B5EF4-FFF2-40B4-BE49-F238E27FC236}">
                <a16:creationId xmlns:a16="http://schemas.microsoft.com/office/drawing/2014/main" id="{64C93E47-901A-4477-A467-F0B5B94F5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78" y="1214851"/>
            <a:ext cx="7420638" cy="7614480"/>
          </a:xfrm>
          <a:prstGeom prst="rect">
            <a:avLst/>
          </a:prstGeom>
        </p:spPr>
      </p:pic>
      <p:grpSp>
        <p:nvGrpSpPr>
          <p:cNvPr id="27" name="그룹 26">
            <a:extLst>
              <a:ext uri="{FF2B5EF4-FFF2-40B4-BE49-F238E27FC236}">
                <a16:creationId xmlns:a16="http://schemas.microsoft.com/office/drawing/2014/main" id="{3B4934A4-A91F-4A7B-93F6-5F1F6D5FD3B2}"/>
              </a:ext>
            </a:extLst>
          </p:cNvPr>
          <p:cNvGrpSpPr/>
          <p:nvPr/>
        </p:nvGrpSpPr>
        <p:grpSpPr>
          <a:xfrm>
            <a:off x="304541" y="1787636"/>
            <a:ext cx="3405073" cy="6805898"/>
            <a:chOff x="5804403" y="103517"/>
            <a:chExt cx="3865808" cy="6650965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1E3E7835-97E3-4E12-86D2-912E7ADD93C3}"/>
                </a:ext>
              </a:extLst>
            </p:cNvPr>
            <p:cNvGrpSpPr/>
            <p:nvPr/>
          </p:nvGrpSpPr>
          <p:grpSpPr>
            <a:xfrm>
              <a:off x="5804403" y="103517"/>
              <a:ext cx="3865808" cy="6650965"/>
              <a:chOff x="5657754" y="-448573"/>
              <a:chExt cx="4334608" cy="7280694"/>
            </a:xfrm>
          </p:grpSpPr>
          <p:pic>
            <p:nvPicPr>
              <p:cNvPr id="43" name="그림 42">
                <a:extLst>
                  <a:ext uri="{FF2B5EF4-FFF2-40B4-BE49-F238E27FC236}">
                    <a16:creationId xmlns:a16="http://schemas.microsoft.com/office/drawing/2014/main" id="{93D4E776-0A3B-4C4A-BBAC-969757AD21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38220"/>
              <a:stretch/>
            </p:blipFill>
            <p:spPr>
              <a:xfrm>
                <a:off x="5657754" y="2915729"/>
                <a:ext cx="4334608" cy="3916392"/>
              </a:xfrm>
              <a:prstGeom prst="rect">
                <a:avLst/>
              </a:prstGeom>
            </p:spPr>
          </p:pic>
          <p:pic>
            <p:nvPicPr>
              <p:cNvPr id="44" name="그림 43">
                <a:extLst>
                  <a:ext uri="{FF2B5EF4-FFF2-40B4-BE49-F238E27FC236}">
                    <a16:creationId xmlns:a16="http://schemas.microsoft.com/office/drawing/2014/main" id="{B45188E0-8DA1-4795-9392-5A212121A1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46792"/>
              <a:stretch/>
            </p:blipFill>
            <p:spPr>
              <a:xfrm>
                <a:off x="5657754" y="-448573"/>
                <a:ext cx="4334608" cy="3372928"/>
              </a:xfrm>
              <a:prstGeom prst="rect">
                <a:avLst/>
              </a:prstGeom>
            </p:spPr>
          </p:pic>
        </p:grp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BA668AA0-0050-409D-888F-B18963BB9F93}"/>
                </a:ext>
              </a:extLst>
            </p:cNvPr>
            <p:cNvSpPr/>
            <p:nvPr/>
          </p:nvSpPr>
          <p:spPr>
            <a:xfrm>
              <a:off x="5915025" y="2432650"/>
              <a:ext cx="1152525" cy="224286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415CE069-EF39-4870-A869-E2839B730231}"/>
                </a:ext>
              </a:extLst>
            </p:cNvPr>
            <p:cNvSpPr/>
            <p:nvPr/>
          </p:nvSpPr>
          <p:spPr>
            <a:xfrm>
              <a:off x="5909316" y="2870262"/>
              <a:ext cx="1152525" cy="224286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2728A399-8CB3-472F-ADE6-BC983DA382EC}"/>
                </a:ext>
              </a:extLst>
            </p:cNvPr>
            <p:cNvSpPr/>
            <p:nvPr/>
          </p:nvSpPr>
          <p:spPr>
            <a:xfrm>
              <a:off x="6133603" y="2424039"/>
              <a:ext cx="2349260" cy="224286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900">
                  <a:solidFill>
                    <a:schemeClr val="tx1"/>
                  </a:solidFill>
                </a:rPr>
                <a:t>학점은행제 학습자 학자금대출 신청</a:t>
              </a:r>
              <a:endParaRPr lang="en-US" altLang="ko-KR" sz="900">
                <a:solidFill>
                  <a:schemeClr val="tx1"/>
                </a:solidFill>
              </a:endParaRPr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C168076E-989A-4297-9DEE-A94E0FF1B3A6}"/>
                </a:ext>
              </a:extLst>
            </p:cNvPr>
            <p:cNvSpPr/>
            <p:nvPr/>
          </p:nvSpPr>
          <p:spPr>
            <a:xfrm>
              <a:off x="6133603" y="2895713"/>
              <a:ext cx="2901552" cy="163534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900">
                  <a:solidFill>
                    <a:schemeClr val="tx1"/>
                  </a:solidFill>
                </a:rPr>
                <a:t>학점은행제 학습자 학자금대출 실행</a:t>
              </a:r>
              <a:r>
                <a:rPr lang="en-US" altLang="ko-KR" sz="900">
                  <a:solidFill>
                    <a:schemeClr val="tx1"/>
                  </a:solidFill>
                </a:rPr>
                <a:t>(</a:t>
              </a:r>
              <a:r>
                <a:rPr lang="ko-KR" altLang="en-US" sz="900">
                  <a:solidFill>
                    <a:schemeClr val="tx1"/>
                  </a:solidFill>
                </a:rPr>
                <a:t>신청현황</a:t>
              </a:r>
              <a:r>
                <a:rPr lang="en-US" altLang="ko-KR" sz="900">
                  <a:solidFill>
                    <a:schemeClr val="tx1"/>
                  </a:solidFill>
                </a:rPr>
                <a:t>)</a:t>
              </a:r>
            </a:p>
          </p:txBody>
        </p:sp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39B28107-67AD-4DEC-99A5-D08A17B80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9316" y="2405541"/>
              <a:ext cx="224287" cy="224287"/>
            </a:xfrm>
            <a:prstGeom prst="rect">
              <a:avLst/>
            </a:prstGeom>
          </p:spPr>
        </p:pic>
        <p:pic>
          <p:nvPicPr>
            <p:cNvPr id="42" name="그림 41">
              <a:extLst>
                <a:ext uri="{FF2B5EF4-FFF2-40B4-BE49-F238E27FC236}">
                  <a16:creationId xmlns:a16="http://schemas.microsoft.com/office/drawing/2014/main" id="{BBE4AAF6-0526-420A-B69A-45A1D883F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9316" y="2843154"/>
              <a:ext cx="250854" cy="250854"/>
            </a:xfrm>
            <a:prstGeom prst="rect">
              <a:avLst/>
            </a:prstGeom>
          </p:spPr>
        </p:pic>
      </p:grpSp>
      <p:pic>
        <p:nvPicPr>
          <p:cNvPr id="10" name="그림 9">
            <a:extLst>
              <a:ext uri="{FF2B5EF4-FFF2-40B4-BE49-F238E27FC236}">
                <a16:creationId xmlns:a16="http://schemas.microsoft.com/office/drawing/2014/main" id="{90941610-F032-43B1-A58B-2020312E68C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2" b="4763"/>
          <a:stretch/>
        </p:blipFill>
        <p:spPr>
          <a:xfrm>
            <a:off x="3810024" y="1620540"/>
            <a:ext cx="3543607" cy="701131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66965" y="1224610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997B67A-772A-4019-B0EB-86BAB7A4FD83}"/>
              </a:ext>
            </a:extLst>
          </p:cNvPr>
          <p:cNvSpPr/>
          <p:nvPr/>
        </p:nvSpPr>
        <p:spPr>
          <a:xfrm>
            <a:off x="266488" y="1610284"/>
            <a:ext cx="3443125" cy="706704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92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C2CC9879-C886-418F-8A18-03D3BF9A4FC8}"/>
              </a:ext>
            </a:extLst>
          </p:cNvPr>
          <p:cNvSpPr/>
          <p:nvPr/>
        </p:nvSpPr>
        <p:spPr>
          <a:xfrm>
            <a:off x="1412115" y="2148083"/>
            <a:ext cx="1131047" cy="3546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92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C50E59E-F2AA-4D50-97BF-5A3CB2AC1AC5}"/>
              </a:ext>
            </a:extLst>
          </p:cNvPr>
          <p:cNvSpPr/>
          <p:nvPr/>
        </p:nvSpPr>
        <p:spPr>
          <a:xfrm>
            <a:off x="360018" y="4091735"/>
            <a:ext cx="3283764" cy="3439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92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13AF1D-8786-4C66-919E-AEB91AE5D70D}"/>
              </a:ext>
            </a:extLst>
          </p:cNvPr>
          <p:cNvSpPr txBox="1"/>
          <p:nvPr/>
        </p:nvSpPr>
        <p:spPr>
          <a:xfrm>
            <a:off x="2162624" y="2474253"/>
            <a:ext cx="432048" cy="36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F28FF6-4A36-4616-909B-D19C0503547F}"/>
              </a:ext>
            </a:extLst>
          </p:cNvPr>
          <p:cNvSpPr txBox="1"/>
          <p:nvPr/>
        </p:nvSpPr>
        <p:spPr>
          <a:xfrm>
            <a:off x="3150245" y="4068812"/>
            <a:ext cx="461175" cy="36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E25ACC8-2071-4826-BD6C-05D2B5DFC291}"/>
              </a:ext>
            </a:extLst>
          </p:cNvPr>
          <p:cNvSpPr/>
          <p:nvPr/>
        </p:nvSpPr>
        <p:spPr>
          <a:xfrm>
            <a:off x="3788142" y="1572385"/>
            <a:ext cx="3589096" cy="7104947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92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63929949-C5A7-4766-8367-0F97CE7A7E72}"/>
              </a:ext>
            </a:extLst>
          </p:cNvPr>
          <p:cNvSpPr/>
          <p:nvPr/>
        </p:nvSpPr>
        <p:spPr>
          <a:xfrm>
            <a:off x="3832789" y="3677868"/>
            <a:ext cx="675120" cy="3909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92"/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E2826E30-9520-4FD1-B683-5F5BB5A9E413}"/>
              </a:ext>
            </a:extLst>
          </p:cNvPr>
          <p:cNvSpPr/>
          <p:nvPr/>
        </p:nvSpPr>
        <p:spPr>
          <a:xfrm>
            <a:off x="4855409" y="5124856"/>
            <a:ext cx="1463188" cy="240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92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564FC6-7732-4DA6-9F5C-1F63476BF25E}"/>
              </a:ext>
            </a:extLst>
          </p:cNvPr>
          <p:cNvSpPr txBox="1"/>
          <p:nvPr/>
        </p:nvSpPr>
        <p:spPr>
          <a:xfrm>
            <a:off x="4497088" y="3667820"/>
            <a:ext cx="432048" cy="36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B4D9D77-ACFF-4E72-A049-FBAD2540C629}"/>
              </a:ext>
            </a:extLst>
          </p:cNvPr>
          <p:cNvSpPr txBox="1"/>
          <p:nvPr/>
        </p:nvSpPr>
        <p:spPr>
          <a:xfrm>
            <a:off x="6318597" y="5041282"/>
            <a:ext cx="432048" cy="36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b="1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5CA8E-3C86-4C00-9F0F-0DA1A1188472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9882200-6E07-4200-914A-A308464D09C1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</a:t>
            </a:r>
          </a:p>
        </p:txBody>
      </p:sp>
      <p:pic>
        <p:nvPicPr>
          <p:cNvPr id="48" name="Picture 3">
            <a:extLst>
              <a:ext uri="{FF2B5EF4-FFF2-40B4-BE49-F238E27FC236}">
                <a16:creationId xmlns:a16="http://schemas.microsoft.com/office/drawing/2014/main" id="{D6C74BFB-ED29-46D6-BAEB-C44B60B13B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283" y="874500"/>
            <a:ext cx="349902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9" name="직사각형 48">
            <a:extLst>
              <a:ext uri="{FF2B5EF4-FFF2-40B4-BE49-F238E27FC236}">
                <a16:creationId xmlns:a16="http://schemas.microsoft.com/office/drawing/2014/main" id="{FD8A8FA1-C3DE-4D26-AA28-0DA4A1E19A09}"/>
              </a:ext>
            </a:extLst>
          </p:cNvPr>
          <p:cNvSpPr/>
          <p:nvPr/>
        </p:nvSpPr>
        <p:spPr>
          <a:xfrm>
            <a:off x="512669" y="994634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학점은행제 대출 신청경로</a:t>
            </a:r>
          </a:p>
        </p:txBody>
      </p:sp>
      <p:sp>
        <p:nvSpPr>
          <p:cNvPr id="50" name="슬라이드 번호 개체 틀 1">
            <a:extLst>
              <a:ext uri="{FF2B5EF4-FFF2-40B4-BE49-F238E27FC236}">
                <a16:creationId xmlns:a16="http://schemas.microsoft.com/office/drawing/2014/main" id="{CBD51AC4-8FDD-4D1A-A5B4-3C5EE74FF059}"/>
              </a:ext>
            </a:extLst>
          </p:cNvPr>
          <p:cNvSpPr txBox="1">
            <a:spLocks/>
          </p:cNvSpPr>
          <p:nvPr/>
        </p:nvSpPr>
        <p:spPr>
          <a:xfrm>
            <a:off x="5547480" y="9935219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402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6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4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1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48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85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22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58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896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2</a:t>
            </a:fld>
            <a:endParaRPr lang="ko-KR" altLang="en-US"/>
          </a:p>
        </p:txBody>
      </p: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A7C199AF-FB57-40B3-8C45-C9D7755C4B90}"/>
              </a:ext>
            </a:extLst>
          </p:cNvPr>
          <p:cNvGrpSpPr/>
          <p:nvPr/>
        </p:nvGrpSpPr>
        <p:grpSpPr>
          <a:xfrm>
            <a:off x="607039" y="9025990"/>
            <a:ext cx="6887519" cy="1395016"/>
            <a:chOff x="445761" y="175230"/>
            <a:chExt cx="6887519" cy="1395016"/>
          </a:xfrm>
        </p:grpSpPr>
        <p:sp>
          <p:nvSpPr>
            <p:cNvPr id="52" name="사각형: 둥근 위쪽 모서리 51">
              <a:extLst>
                <a:ext uri="{FF2B5EF4-FFF2-40B4-BE49-F238E27FC236}">
                  <a16:creationId xmlns:a16="http://schemas.microsoft.com/office/drawing/2014/main" id="{E96B65B1-9852-4EA9-AEC4-425009CD33FC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사각형: 둥근 위쪽 모서리 4">
              <a:extLst>
                <a:ext uri="{FF2B5EF4-FFF2-40B4-BE49-F238E27FC236}">
                  <a16:creationId xmlns:a16="http://schemas.microsoft.com/office/drawing/2014/main" id="{21316023-D1AA-497A-81F6-6ED6CA7CA864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en-US" altLang="en-US" sz="1200" b="1" spc="-3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※ </a:t>
              </a:r>
              <a:r>
                <a:rPr lang="ko-KR" altLang="en-US" sz="1200" b="1" spc="-30" dirty="0">
                  <a:solidFill>
                    <a:schemeClr val="tx1"/>
                  </a:solidFill>
                  <a:latin typeface="맑은 고딕" pitchFamily="50" charset="-127"/>
                </a:rPr>
                <a:t>신청 전 소속 기관에 학자금대출 가능 여부를 확인한 후 진행하시기 바랍니다</a:t>
              </a:r>
              <a:r>
                <a:rPr lang="en-US" altLang="ko-KR" sz="1200" b="1" spc="-30" dirty="0">
                  <a:solidFill>
                    <a:schemeClr val="tx1"/>
                  </a:solidFill>
                  <a:latin typeface="맑은 고딕" pitchFamily="50" charset="-127"/>
                </a:rPr>
                <a:t>.</a:t>
              </a:r>
            </a:p>
            <a:p>
              <a:pPr lvl="0"/>
              <a:endParaRPr lang="ko-KR" altLang="en-US" sz="1200" b="1" spc="-30" dirty="0">
                <a:solidFill>
                  <a:schemeClr val="tx1"/>
                </a:solidFill>
                <a:latin typeface="맑은 고딕" pitchFamily="50" charset="-127"/>
              </a:endParaRPr>
            </a:p>
            <a:p>
              <a:pPr lvl="0"/>
              <a:r>
                <a:rPr lang="en-US" altLang="ko-KR" sz="1200" b="1" dirty="0">
                  <a:solidFill>
                    <a:srgbClr val="FF0000"/>
                  </a:solidFill>
                  <a:latin typeface="맑은 고딕" pitchFamily="50" charset="-127"/>
                </a:rPr>
                <a:t>※ </a:t>
              </a:r>
              <a:r>
                <a:rPr lang="en-US" altLang="ko-KR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통합신청</a:t>
              </a:r>
              <a:r>
                <a:rPr lang="en-US" altLang="ko-KR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]</a:t>
              </a:r>
              <a:r>
                <a:rPr lang="ko-KR" altLang="en-US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이 아닌 별도의 </a:t>
              </a:r>
              <a:r>
                <a:rPr lang="en-US" altLang="ko-KR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학점은행제 학습자 학자금대출</a:t>
              </a:r>
              <a:r>
                <a:rPr lang="en-US" altLang="ko-KR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]</a:t>
              </a:r>
              <a:r>
                <a:rPr lang="ko-KR" altLang="en-US" sz="1200" b="1" u="sng" dirty="0">
                  <a:solidFill>
                    <a:srgbClr val="FF0000"/>
                  </a:solidFill>
                  <a:latin typeface="맑은 고딕" pitchFamily="50" charset="-127"/>
                </a:rPr>
                <a:t>로 신청해야 함을 유의</a:t>
              </a:r>
              <a:r>
                <a:rPr lang="ko-KR" altLang="en-US" sz="1200" b="1" u="sng" dirty="0">
                  <a:latin typeface="맑은 고딕" pitchFamily="50" charset="-127"/>
                </a:rPr>
                <a:t> </a:t>
              </a:r>
              <a:endParaRPr lang="ko-KR" altLang="en-US" sz="1200" b="1" u="sng" spc="-30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spc="-60" dirty="0">
                  <a:latin typeface="맑은 고딕" pitchFamily="50" charset="-127"/>
                </a:rPr>
                <a:t>   </a:t>
              </a:r>
              <a:r>
                <a:rPr lang="en-US" altLang="ko-KR" sz="1200" b="1" spc="-60" dirty="0">
                  <a:latin typeface="맑은 고딕" pitchFamily="50" charset="-127"/>
                </a:rPr>
                <a:t>-</a:t>
              </a:r>
              <a:r>
                <a:rPr lang="ko-KR" altLang="en-US" sz="1200" b="1" spc="-60" dirty="0">
                  <a:latin typeface="맑은 고딕" pitchFamily="50" charset="-127"/>
                </a:rPr>
                <a:t> </a:t>
              </a:r>
              <a:r>
                <a:rPr lang="ko-KR" altLang="en-US" sz="1200" b="1" dirty="0">
                  <a:latin typeface="맑은 고딕" pitchFamily="50" charset="-127"/>
                </a:rPr>
                <a:t>방법 </a:t>
              </a:r>
              <a:r>
                <a:rPr lang="en-US" altLang="ko-KR" sz="1200" b="1" dirty="0">
                  <a:latin typeface="맑은 고딕" pitchFamily="50" charset="-127"/>
                </a:rPr>
                <a:t>1: </a:t>
              </a:r>
              <a:r>
                <a:rPr lang="ko-KR" altLang="en-US" sz="1200" b="1" dirty="0">
                  <a:latin typeface="맑은 고딕" pitchFamily="50" charset="-127"/>
                </a:rPr>
                <a:t>첫 화면 </a:t>
              </a:r>
              <a:r>
                <a:rPr lang="en-US" altLang="ko-KR" sz="1200" b="1" dirty="0">
                  <a:latin typeface="맑은 고딕" pitchFamily="50" charset="-127"/>
                </a:rPr>
                <a:t>&gt; </a:t>
              </a:r>
              <a:r>
                <a:rPr lang="ko-KR" altLang="en-US" sz="1200" b="1" dirty="0">
                  <a:latin typeface="맑은 고딕" pitchFamily="50" charset="-127"/>
                </a:rPr>
                <a:t>학자금대출 </a:t>
              </a:r>
              <a:r>
                <a:rPr lang="en-US" altLang="ko-KR" sz="1200" b="1" dirty="0">
                  <a:latin typeface="맑은 고딕" pitchFamily="50" charset="-127"/>
                </a:rPr>
                <a:t>&gt; </a:t>
              </a:r>
              <a:r>
                <a:rPr lang="ko-KR" altLang="en-US" sz="1200" b="1" dirty="0">
                  <a:solidFill>
                    <a:srgbClr val="087DCF"/>
                  </a:solidFill>
                  <a:latin typeface="맑은 고딕" pitchFamily="50" charset="-127"/>
                </a:rPr>
                <a:t>학점은행제 학습자 학자금대출 신청</a:t>
              </a:r>
              <a:r>
                <a:rPr lang="en-US" altLang="ko-KR" sz="1200" b="1" dirty="0">
                  <a:solidFill>
                    <a:srgbClr val="087DCF"/>
                  </a:solidFill>
                  <a:latin typeface="맑은 고딕" pitchFamily="50" charset="-127"/>
                </a:rPr>
                <a:t> </a:t>
              </a:r>
              <a:r>
                <a:rPr lang="ko-KR" altLang="en-US" sz="1200" b="1" dirty="0">
                  <a:latin typeface="맑은 고딕" pitchFamily="50" charset="-127"/>
                </a:rPr>
                <a:t>선택</a:t>
              </a:r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</a:t>
              </a:r>
              <a:r>
                <a:rPr lang="en-US" altLang="ko-KR" sz="1200" b="1" dirty="0">
                  <a:latin typeface="맑은 고딕" pitchFamily="50" charset="-127"/>
                </a:rPr>
                <a:t>- </a:t>
              </a:r>
              <a:r>
                <a:rPr lang="ko-KR" altLang="en-US" sz="1200" b="1" dirty="0">
                  <a:latin typeface="맑은 고딕" pitchFamily="50" charset="-127"/>
                </a:rPr>
                <a:t>방법 </a:t>
              </a:r>
              <a:r>
                <a:rPr lang="en-US" altLang="ko-KR" sz="1200" b="1" dirty="0">
                  <a:latin typeface="맑은 고딕" pitchFamily="50" charset="-127"/>
                </a:rPr>
                <a:t>2: </a:t>
              </a:r>
              <a:r>
                <a:rPr lang="ko-KR" altLang="en-US" sz="1200" b="1" dirty="0">
                  <a:latin typeface="맑은 고딕" pitchFamily="50" charset="-127"/>
                </a:rPr>
                <a:t>첫 화면 왼쪽 상단 </a:t>
              </a:r>
              <a:r>
                <a:rPr lang="en-US" altLang="ko-KR" sz="1200" b="1" dirty="0">
                  <a:latin typeface="맑은 고딕" pitchFamily="50" charset="-127"/>
                </a:rPr>
                <a:t>&gt;  </a:t>
              </a:r>
              <a:r>
                <a:rPr lang="ko-KR" altLang="en-US" sz="1200" b="1" dirty="0">
                  <a:latin typeface="맑은 고딕" pitchFamily="50" charset="-127"/>
                </a:rPr>
                <a:t>메뉴 선택 </a:t>
              </a:r>
              <a:r>
                <a:rPr lang="en-US" altLang="ko-KR" sz="1200" b="1" dirty="0">
                  <a:latin typeface="맑은 고딕" pitchFamily="50" charset="-127"/>
                </a:rPr>
                <a:t>&gt; </a:t>
              </a:r>
              <a:r>
                <a:rPr lang="ko-KR" altLang="en-US" sz="1200" b="1" dirty="0">
                  <a:latin typeface="맑은 고딕" pitchFamily="50" charset="-127"/>
                </a:rPr>
                <a:t>학자금대출 </a:t>
              </a:r>
              <a:r>
                <a:rPr lang="en-US" altLang="ko-KR" sz="1200" b="1" dirty="0">
                  <a:latin typeface="맑은 고딕" pitchFamily="50" charset="-127"/>
                </a:rPr>
                <a:t>&gt; </a:t>
              </a:r>
              <a:r>
                <a:rPr lang="ko-KR" altLang="en-US" sz="1200" b="1" dirty="0">
                  <a:latin typeface="맑은 고딕" pitchFamily="50" charset="-127"/>
                </a:rPr>
                <a:t>학자금대출신청 </a:t>
              </a:r>
              <a:r>
                <a:rPr lang="en-US" altLang="ko-KR" sz="1200" b="1" dirty="0">
                  <a:latin typeface="맑은 고딕" pitchFamily="50" charset="-127"/>
                </a:rPr>
                <a:t>&gt; </a:t>
              </a:r>
              <a:r>
                <a:rPr lang="ko-KR" altLang="en-US" sz="1200" b="1" dirty="0">
                  <a:latin typeface="맑은 고딕" pitchFamily="50" charset="-127"/>
                </a:rPr>
                <a:t>신청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       &gt; </a:t>
              </a:r>
              <a:r>
                <a:rPr lang="en-US" altLang="ko-KR" sz="1200" b="1" dirty="0">
                  <a:solidFill>
                    <a:srgbClr val="087DCF"/>
                  </a:solidFill>
                  <a:latin typeface="맑은 고딕" pitchFamily="50" charset="-127"/>
                </a:rPr>
                <a:t>[</a:t>
              </a:r>
              <a:r>
                <a:rPr lang="ko-KR" altLang="en-US" sz="1200" b="1" dirty="0">
                  <a:solidFill>
                    <a:srgbClr val="087DCF"/>
                  </a:solidFill>
                  <a:latin typeface="맑은 고딕" pitchFamily="50" charset="-127"/>
                </a:rPr>
                <a:t>학점은행제 학습자 학자금대출</a:t>
              </a:r>
              <a:r>
                <a:rPr lang="en-US" altLang="ko-KR" sz="1200" b="1" dirty="0">
                  <a:solidFill>
                    <a:srgbClr val="087DCF"/>
                  </a:solidFill>
                  <a:latin typeface="맑은 고딕" pitchFamily="50" charset="-127"/>
                </a:rPr>
                <a:t>] </a:t>
              </a:r>
              <a:r>
                <a:rPr lang="ko-KR" altLang="en-US" sz="1200" b="1" dirty="0">
                  <a:latin typeface="맑은 고딕" pitchFamily="50" charset="-127"/>
                </a:rPr>
                <a:t>선택</a:t>
              </a:r>
            </a:p>
          </p:txBody>
        </p: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251CA1D6-5A76-475A-9D88-92F0C2F1DED7}"/>
              </a:ext>
            </a:extLst>
          </p:cNvPr>
          <p:cNvGrpSpPr/>
          <p:nvPr/>
        </p:nvGrpSpPr>
        <p:grpSpPr>
          <a:xfrm>
            <a:off x="161278" y="9012021"/>
            <a:ext cx="508070" cy="1422951"/>
            <a:chOff x="0" y="161261"/>
            <a:chExt cx="508070" cy="1422951"/>
          </a:xfrm>
        </p:grpSpPr>
        <p:sp>
          <p:nvSpPr>
            <p:cNvPr id="55" name="사각형: 둥근 모서리 54">
              <a:extLst>
                <a:ext uri="{FF2B5EF4-FFF2-40B4-BE49-F238E27FC236}">
                  <a16:creationId xmlns:a16="http://schemas.microsoft.com/office/drawing/2014/main" id="{59426168-2115-437B-84FF-5E7DFA81DF46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사각형: 둥근 모서리 6">
              <a:extLst>
                <a:ext uri="{FF2B5EF4-FFF2-40B4-BE49-F238E27FC236}">
                  <a16:creationId xmlns:a16="http://schemas.microsoft.com/office/drawing/2014/main" id="{B6B0595C-A1CC-44FD-BC5E-06F6252443A8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58" name="모서리가 둥근 직사각형 237">
            <a:extLst>
              <a:ext uri="{FF2B5EF4-FFF2-40B4-BE49-F238E27FC236}">
                <a16:creationId xmlns:a16="http://schemas.microsoft.com/office/drawing/2014/main" id="{545870B3-9484-4121-8A82-0C8C71A23FC1}"/>
              </a:ext>
            </a:extLst>
          </p:cNvPr>
          <p:cNvSpPr/>
          <p:nvPr/>
        </p:nvSpPr>
        <p:spPr>
          <a:xfrm>
            <a:off x="-1594" y="597943"/>
            <a:ext cx="7706747" cy="91460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46142EEB-EDF2-493E-81FC-6E9140401AA5}"/>
              </a:ext>
            </a:extLst>
          </p:cNvPr>
          <p:cNvSpPr/>
          <p:nvPr/>
        </p:nvSpPr>
        <p:spPr>
          <a:xfrm>
            <a:off x="299075" y="600205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5" name="슬라이드 번호 개체 틀 1">
            <a:extLst>
              <a:ext uri="{FF2B5EF4-FFF2-40B4-BE49-F238E27FC236}">
                <a16:creationId xmlns:a16="http://schemas.microsoft.com/office/drawing/2014/main" id="{48922B97-EC51-4444-8757-2B266F6B8C04}"/>
              </a:ext>
            </a:extLst>
          </p:cNvPr>
          <p:cNvSpPr txBox="1">
            <a:spLocks/>
          </p:cNvSpPr>
          <p:nvPr/>
        </p:nvSpPr>
        <p:spPr>
          <a:xfrm>
            <a:off x="5547470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402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6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4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1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48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85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22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58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896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9572488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9">
            <a:extLst>
              <a:ext uri="{FF2B5EF4-FFF2-40B4-BE49-F238E27FC236}">
                <a16:creationId xmlns:a16="http://schemas.microsoft.com/office/drawing/2014/main" id="{F91B01CB-FC11-40CB-A7F6-AE5F60D5C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65" y="1248161"/>
            <a:ext cx="7354633" cy="8720442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66965" y="1224610"/>
            <a:ext cx="7354633" cy="8720442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E4E8BC-5D79-4271-9413-F7F374CFB3D7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Ⅱ.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2C9B7C-597E-41E7-8565-370D7D1D8FD3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학점은행제 학습자 학자금대출 신청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4E0A61A3-A91A-4E19-B540-51AA12AF4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283" y="874500"/>
            <a:ext cx="349902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644D0591-DFAC-4C51-A83F-8F3CDFC7A16E}"/>
              </a:ext>
            </a:extLst>
          </p:cNvPr>
          <p:cNvSpPr/>
          <p:nvPr/>
        </p:nvSpPr>
        <p:spPr>
          <a:xfrm>
            <a:off x="512669" y="994634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학점은행제 대출 신청경로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842B1D-BCD9-4E31-8A75-2E404B539269}"/>
              </a:ext>
            </a:extLst>
          </p:cNvPr>
          <p:cNvSpPr txBox="1"/>
          <p:nvPr/>
        </p:nvSpPr>
        <p:spPr>
          <a:xfrm>
            <a:off x="637740" y="7141310"/>
            <a:ext cx="6316612" cy="1138773"/>
          </a:xfrm>
          <a:prstGeom prst="rect">
            <a:avLst/>
          </a:prstGeom>
          <a:solidFill>
            <a:srgbClr val="FBE7A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rgbClr val="0000FF"/>
                </a:solidFill>
              </a:rPr>
              <a:t>※ 2026</a:t>
            </a:r>
            <a:r>
              <a:rPr lang="ko-KR" altLang="en-US" sz="1100" b="1" dirty="0">
                <a:solidFill>
                  <a:srgbClr val="0000FF"/>
                </a:solidFill>
              </a:rPr>
              <a:t>년 학점은행제 학습자 학자금대출은 최대 </a:t>
            </a:r>
            <a:r>
              <a:rPr lang="en-US" altLang="ko-KR" sz="1100" b="1" dirty="0">
                <a:solidFill>
                  <a:srgbClr val="0000FF"/>
                </a:solidFill>
              </a:rPr>
              <a:t>2</a:t>
            </a:r>
            <a:r>
              <a:rPr lang="ko-KR" altLang="en-US" sz="1100" b="1" dirty="0">
                <a:solidFill>
                  <a:srgbClr val="0000FF"/>
                </a:solidFill>
              </a:rPr>
              <a:t>개 기관의 학자금대출을 지원합니다</a:t>
            </a:r>
            <a:r>
              <a:rPr lang="en-US" altLang="ko-KR" sz="1100" b="1" dirty="0">
                <a:solidFill>
                  <a:srgbClr val="0000FF"/>
                </a:solidFill>
              </a:rPr>
              <a:t>. </a:t>
            </a:r>
          </a:p>
          <a:p>
            <a:r>
              <a:rPr lang="en-US" altLang="ko-KR" sz="1100" dirty="0"/>
              <a:t>  (</a:t>
            </a:r>
            <a:r>
              <a:rPr lang="en-US" altLang="ko-KR" sz="1050" dirty="0"/>
              <a:t>3</a:t>
            </a:r>
            <a:r>
              <a:rPr lang="ko-KR" altLang="en-US" sz="1050" dirty="0"/>
              <a:t>개 이상 기관의 학자금대출은 지원하지 않으므로</a:t>
            </a:r>
            <a:r>
              <a:rPr lang="en-US" altLang="ko-KR" sz="1050" dirty="0"/>
              <a:t>, </a:t>
            </a:r>
            <a:r>
              <a:rPr lang="ko-KR" altLang="en-US" sz="1050" dirty="0"/>
              <a:t>개인의 </a:t>
            </a:r>
            <a:r>
              <a:rPr lang="ko-KR" altLang="en-US" sz="1050" dirty="0" err="1"/>
              <a:t>학습비</a:t>
            </a:r>
            <a:r>
              <a:rPr lang="ko-KR" altLang="en-US" sz="1050" dirty="0"/>
              <a:t> 필요상황에 따라 학자금대출  </a:t>
            </a:r>
            <a:endParaRPr lang="en-US" altLang="ko-KR" sz="1050" dirty="0"/>
          </a:p>
          <a:p>
            <a:r>
              <a:rPr lang="en-US" altLang="ko-KR" sz="1050" dirty="0"/>
              <a:t>  </a:t>
            </a:r>
            <a:r>
              <a:rPr lang="ko-KR" altLang="en-US" sz="1050" dirty="0"/>
              <a:t>지원 기관을 선택하시기 바랍니다</a:t>
            </a:r>
            <a:r>
              <a:rPr lang="en-US" altLang="ko-KR" sz="1050" dirty="0"/>
              <a:t>.)</a:t>
            </a:r>
          </a:p>
          <a:p>
            <a:endParaRPr lang="en-US" altLang="ko-KR" sz="1050" dirty="0"/>
          </a:p>
          <a:p>
            <a:endParaRPr lang="en-US" altLang="ko-KR" sz="400" dirty="0"/>
          </a:p>
          <a:p>
            <a:r>
              <a:rPr lang="ko-KR" altLang="en-US" sz="1100" dirty="0"/>
              <a:t>   </a:t>
            </a:r>
            <a:r>
              <a:rPr lang="en-US" altLang="ko-KR" sz="1000" dirty="0"/>
              <a:t>-</a:t>
            </a:r>
            <a:r>
              <a:rPr lang="en-US" altLang="ko-KR" sz="1100" dirty="0"/>
              <a:t> </a:t>
            </a:r>
            <a:r>
              <a:rPr lang="ko-KR" altLang="en-US" sz="1000" dirty="0"/>
              <a:t>학습자는 당해 학기 학점은행제 학습자 학자금대출 여러 건 신청 가능</a:t>
            </a:r>
            <a:endParaRPr lang="en-US" altLang="ko-KR" sz="1000" dirty="0"/>
          </a:p>
          <a:p>
            <a:r>
              <a:rPr lang="en-US" altLang="ko-KR" sz="1000" dirty="0"/>
              <a:t>   - </a:t>
            </a:r>
            <a:r>
              <a:rPr lang="ko-KR" altLang="en-US" sz="1000" dirty="0"/>
              <a:t>대출 심사 승인 후 </a:t>
            </a:r>
            <a:r>
              <a:rPr lang="ko-KR" altLang="en-US" sz="1000" b="1" dirty="0"/>
              <a:t>최대 </a:t>
            </a:r>
            <a:r>
              <a:rPr lang="en-US" altLang="ko-KR" sz="1000" b="1" dirty="0"/>
              <a:t>2</a:t>
            </a:r>
            <a:r>
              <a:rPr lang="ko-KR" altLang="en-US" sz="1000" b="1" dirty="0"/>
              <a:t>개 기관 실행 </a:t>
            </a:r>
            <a:r>
              <a:rPr lang="ko-KR" altLang="en-US" sz="1000" dirty="0"/>
              <a:t>가능</a:t>
            </a:r>
            <a:r>
              <a:rPr lang="en-US" altLang="ko-KR" sz="1000" dirty="0"/>
              <a:t> </a:t>
            </a:r>
          </a:p>
        </p:txBody>
      </p:sp>
      <p:sp>
        <p:nvSpPr>
          <p:cNvPr id="14" name="모서리가 둥근 직사각형 237">
            <a:extLst>
              <a:ext uri="{FF2B5EF4-FFF2-40B4-BE49-F238E27FC236}">
                <a16:creationId xmlns:a16="http://schemas.microsoft.com/office/drawing/2014/main" id="{A012C1EE-30DD-4040-A941-9F860C847C6A}"/>
              </a:ext>
            </a:extLst>
          </p:cNvPr>
          <p:cNvSpPr/>
          <p:nvPr/>
        </p:nvSpPr>
        <p:spPr>
          <a:xfrm>
            <a:off x="-1594" y="597943"/>
            <a:ext cx="7706747" cy="91460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C1C1060D-A308-459F-9E46-348C04C172CD}"/>
              </a:ext>
            </a:extLst>
          </p:cNvPr>
          <p:cNvSpPr/>
          <p:nvPr/>
        </p:nvSpPr>
        <p:spPr>
          <a:xfrm>
            <a:off x="299075" y="600205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3974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47948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71921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9589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1986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43843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67815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191789" algn="l" defTabSz="1047948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69701B3-6469-4961-91A0-161F0EC765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629" y="1836564"/>
            <a:ext cx="7340274" cy="508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795518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그룹 51">
            <a:extLst>
              <a:ext uri="{FF2B5EF4-FFF2-40B4-BE49-F238E27FC236}">
                <a16:creationId xmlns:a16="http://schemas.microsoft.com/office/drawing/2014/main" id="{0D219139-1AF5-4C51-AE0E-084244B78FD2}"/>
              </a:ext>
            </a:extLst>
          </p:cNvPr>
          <p:cNvGrpSpPr/>
          <p:nvPr/>
        </p:nvGrpSpPr>
        <p:grpSpPr>
          <a:xfrm>
            <a:off x="599245" y="9032066"/>
            <a:ext cx="6887519" cy="1395016"/>
            <a:chOff x="445761" y="175230"/>
            <a:chExt cx="6887519" cy="1395016"/>
          </a:xfrm>
        </p:grpSpPr>
        <p:sp>
          <p:nvSpPr>
            <p:cNvPr id="53" name="사각형: 둥근 위쪽 모서리 52">
              <a:extLst>
                <a:ext uri="{FF2B5EF4-FFF2-40B4-BE49-F238E27FC236}">
                  <a16:creationId xmlns:a16="http://schemas.microsoft.com/office/drawing/2014/main" id="{74539D89-D0B7-4ED3-8EB4-6F64AB98C388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사각형: 둥근 위쪽 모서리 4">
              <a:extLst>
                <a:ext uri="{FF2B5EF4-FFF2-40B4-BE49-F238E27FC236}">
                  <a16:creationId xmlns:a16="http://schemas.microsoft.com/office/drawing/2014/main" id="{DFF5A45C-9A3A-46BB-B27E-E8CACDF9CA4B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ko-KR" altLang="en-US" sz="1200" b="1" dirty="0">
                  <a:latin typeface="맑은 고딕" panose="020B0503020000020004" pitchFamily="50" charset="-127"/>
                </a:rPr>
                <a:t>      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[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개인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(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신용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)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정보의 수집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·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이용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·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제공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·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조회 동의서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]</a:t>
              </a:r>
            </a:p>
            <a:p>
              <a:pPr lvl="0"/>
              <a:endParaRPr lang="en-US" altLang="ko-KR" sz="1200" b="1" dirty="0">
                <a:latin typeface="맑은 고딕" panose="020B0503020000020004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anose="020B0503020000020004" pitchFamily="50" charset="-127"/>
                </a:rPr>
                <a:t>       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[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신청인 동의서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]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 내용 확인</a:t>
              </a:r>
              <a:endParaRPr lang="en-US" altLang="ko-KR" sz="1200" b="1" dirty="0">
                <a:latin typeface="맑은 고딕" panose="020B0503020000020004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anose="020B0503020000020004" pitchFamily="50" charset="-127"/>
                </a:rPr>
                <a:t> </a:t>
              </a:r>
            </a:p>
            <a:p>
              <a:pPr lvl="0"/>
              <a:r>
                <a:rPr lang="ko-KR" altLang="en-US" sz="1200" b="1" dirty="0">
                  <a:latin typeface="맑은 고딕" panose="020B0503020000020004" pitchFamily="50" charset="-127"/>
                </a:rPr>
                <a:t>         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- 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동의서 내 세부사항 동의 체크</a:t>
              </a:r>
              <a:r>
                <a:rPr lang="en-US" altLang="ko-KR" sz="1200" b="1" dirty="0">
                  <a:latin typeface="맑은 고딕" panose="020B0503020000020004" pitchFamily="50" charset="-127"/>
                </a:rPr>
                <a:t>,</a:t>
              </a:r>
              <a:r>
                <a:rPr lang="ko-KR" altLang="en-US" sz="1200" b="1" dirty="0">
                  <a:latin typeface="맑은 고딕" panose="020B0503020000020004" pitchFamily="50" charset="-127"/>
                </a:rPr>
                <a:t> 하단의 주의사항 숙지 후  </a:t>
              </a:r>
            </a:p>
            <a:p>
              <a:pPr lvl="0"/>
              <a:r>
                <a:rPr lang="ko-KR" altLang="en-US" sz="1200" b="1" spc="-60" dirty="0">
                  <a:latin typeface="맑은 고딕" pitchFamily="50" charset="-127"/>
                </a:rPr>
                <a:t>          </a:t>
              </a:r>
              <a:r>
                <a:rPr lang="en-US" altLang="ko-KR" sz="1200" b="1" spc="-60" dirty="0">
                  <a:latin typeface="맑은 고딕" pitchFamily="50" charset="-127"/>
                </a:rPr>
                <a:t>- </a:t>
              </a:r>
              <a:r>
                <a:rPr lang="ko-KR" altLang="en-US" sz="1200" b="1" spc="-60" dirty="0">
                  <a:latin typeface="맑은 고딕" pitchFamily="50" charset="-127"/>
                </a:rPr>
                <a:t> 본인 전자서명수단을 이용하여 동의 </a:t>
              </a:r>
              <a:r>
                <a:rPr lang="en-US" altLang="ko-KR" sz="1200" b="1" spc="-60" dirty="0">
                  <a:latin typeface="맑은 고딕" pitchFamily="50" charset="-127"/>
                </a:rPr>
                <a:t>&gt;</a:t>
              </a:r>
              <a:r>
                <a:rPr lang="ko-KR" altLang="en-US" sz="1200" b="1" spc="-60" dirty="0">
                  <a:latin typeface="맑은 고딕" pitchFamily="50" charset="-127"/>
                </a:rPr>
                <a:t> 다음 단계로 이동</a:t>
              </a:r>
              <a:endParaRPr lang="en-US" altLang="ko-KR" sz="1200" b="1" spc="-60" dirty="0">
                <a:latin typeface="맑은 고딕" pitchFamily="50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5C139F6B-33C9-4BC4-B2C0-A7EB98008010}"/>
              </a:ext>
            </a:extLst>
          </p:cNvPr>
          <p:cNvGrpSpPr/>
          <p:nvPr/>
        </p:nvGrpSpPr>
        <p:grpSpPr>
          <a:xfrm>
            <a:off x="153484" y="9018097"/>
            <a:ext cx="508070" cy="1422951"/>
            <a:chOff x="0" y="161261"/>
            <a:chExt cx="508070" cy="1422951"/>
          </a:xfrm>
        </p:grpSpPr>
        <p:sp>
          <p:nvSpPr>
            <p:cNvPr id="28" name="사각형: 둥근 모서리 27">
              <a:extLst>
                <a:ext uri="{FF2B5EF4-FFF2-40B4-BE49-F238E27FC236}">
                  <a16:creationId xmlns:a16="http://schemas.microsoft.com/office/drawing/2014/main" id="{275FE44E-0DD6-4472-9C76-904CAF0D8D59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사각형: 둥근 모서리 6">
              <a:extLst>
                <a:ext uri="{FF2B5EF4-FFF2-40B4-BE49-F238E27FC236}">
                  <a16:creationId xmlns:a16="http://schemas.microsoft.com/office/drawing/2014/main" id="{835DD996-14F1-436A-99B1-A6EEB6D83633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717725CA-1D9D-4FBA-B14F-0045252979C6}"/>
              </a:ext>
            </a:extLst>
          </p:cNvPr>
          <p:cNvGrpSpPr/>
          <p:nvPr/>
        </p:nvGrpSpPr>
        <p:grpSpPr>
          <a:xfrm>
            <a:off x="763841" y="9162673"/>
            <a:ext cx="245955" cy="245955"/>
            <a:chOff x="-2250355" y="9105230"/>
            <a:chExt cx="245955" cy="245955"/>
          </a:xfrm>
        </p:grpSpPr>
        <p:sp>
          <p:nvSpPr>
            <p:cNvPr id="33" name="타원 32">
              <a:extLst>
                <a:ext uri="{FF2B5EF4-FFF2-40B4-BE49-F238E27FC236}">
                  <a16:creationId xmlns:a16="http://schemas.microsoft.com/office/drawing/2014/main" id="{CB9B6B57-2CB6-4DCB-B6BB-33FA232B6336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" name="자유형: 도형 33">
              <a:extLst>
                <a:ext uri="{FF2B5EF4-FFF2-40B4-BE49-F238E27FC236}">
                  <a16:creationId xmlns:a16="http://schemas.microsoft.com/office/drawing/2014/main" id="{0F2FC0B1-F7F3-4453-8DB3-484377C4B262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EC10D9AF-8389-4A65-B0B1-B9E393AD872D}"/>
              </a:ext>
            </a:extLst>
          </p:cNvPr>
          <p:cNvGrpSpPr/>
          <p:nvPr/>
        </p:nvGrpSpPr>
        <p:grpSpPr>
          <a:xfrm>
            <a:off x="770337" y="9542647"/>
            <a:ext cx="245955" cy="245955"/>
            <a:chOff x="-2250355" y="9105230"/>
            <a:chExt cx="245955" cy="245955"/>
          </a:xfrm>
        </p:grpSpPr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A84C0A00-EBF7-4265-9956-8561F4921139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7" name="자유형: 도형 36">
              <a:extLst>
                <a:ext uri="{FF2B5EF4-FFF2-40B4-BE49-F238E27FC236}">
                  <a16:creationId xmlns:a16="http://schemas.microsoft.com/office/drawing/2014/main" id="{66DD266F-C7D8-4754-97C1-C7592F4C3AEA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39" name="모서리가 둥근 직사각형 237">
            <a:extLst>
              <a:ext uri="{FF2B5EF4-FFF2-40B4-BE49-F238E27FC236}">
                <a16:creationId xmlns:a16="http://schemas.microsoft.com/office/drawing/2014/main" id="{12405B47-8706-4B36-ADF3-F6D8D2D08254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0F62E25-C583-4C76-89D0-F4B04338E7A1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1BB5C27-9431-4F07-9FF6-B1F311BFA2ED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8AC0A5-A30A-45FE-8D7B-78920DF246C6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sp>
        <p:nvSpPr>
          <p:cNvPr id="46" name="슬라이드 번호 개체 틀 1">
            <a:extLst>
              <a:ext uri="{FF2B5EF4-FFF2-40B4-BE49-F238E27FC236}">
                <a16:creationId xmlns:a16="http://schemas.microsoft.com/office/drawing/2014/main" id="{F7E82966-380D-49B9-855B-E955AC782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47480" y="9945052"/>
            <a:ext cx="1806151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55" name="그림 54">
            <a:extLst>
              <a:ext uri="{FF2B5EF4-FFF2-40B4-BE49-F238E27FC236}">
                <a16:creationId xmlns:a16="http://schemas.microsoft.com/office/drawing/2014/main" id="{C7F050F5-0503-40A3-A5B3-E9A8C82D7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3" y="737553"/>
            <a:ext cx="7673869" cy="822780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87C4188E-F966-467E-8521-1A48D096D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모서리가 둥근 직사각형 237">
            <a:extLst>
              <a:ext uri="{FF2B5EF4-FFF2-40B4-BE49-F238E27FC236}">
                <a16:creationId xmlns:a16="http://schemas.microsoft.com/office/drawing/2014/main" id="{05BFEEFC-5544-42DD-B4B7-866B2110CB0B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D50750E-A2AA-403B-BF9E-EF397A555905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818B8C-094D-41DF-88F9-75042859ABD1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7B02C0-BD99-4D46-8927-B92CEFEADC3C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510DD1FA-44D1-432F-8E9E-E437C6895E80}"/>
              </a:ext>
            </a:extLst>
          </p:cNvPr>
          <p:cNvGrpSpPr/>
          <p:nvPr/>
        </p:nvGrpSpPr>
        <p:grpSpPr>
          <a:xfrm>
            <a:off x="589122" y="9037771"/>
            <a:ext cx="6887519" cy="1395016"/>
            <a:chOff x="445761" y="175230"/>
            <a:chExt cx="6887519" cy="1395016"/>
          </a:xfrm>
        </p:grpSpPr>
        <p:sp>
          <p:nvSpPr>
            <p:cNvPr id="34" name="사각형: 둥근 위쪽 모서리 33">
              <a:extLst>
                <a:ext uri="{FF2B5EF4-FFF2-40B4-BE49-F238E27FC236}">
                  <a16:creationId xmlns:a16="http://schemas.microsoft.com/office/drawing/2014/main" id="{BE222873-8338-42B5-86DC-3E13E5AF1DDE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사각형: 둥근 위쪽 모서리 4">
              <a:extLst>
                <a:ext uri="{FF2B5EF4-FFF2-40B4-BE49-F238E27FC236}">
                  <a16:creationId xmlns:a16="http://schemas.microsoft.com/office/drawing/2014/main" id="{987F1345-9E85-4AB1-901B-063BAE1BAF65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en-US" altLang="ko-KR" sz="1200" b="1" dirty="0">
                  <a:solidFill>
                    <a:srgbClr val="0000FF"/>
                  </a:solidFill>
                  <a:latin typeface="맑은 고딕" pitchFamily="50" charset="-127"/>
                </a:rPr>
                <a:t>※ </a:t>
              </a:r>
              <a:r>
                <a:rPr lang="ko-KR" altLang="en-US" sz="1200" b="1" dirty="0">
                  <a:solidFill>
                    <a:srgbClr val="0000FF"/>
                  </a:solidFill>
                  <a:latin typeface="맑은 고딕" pitchFamily="50" charset="-127"/>
                </a:rPr>
                <a:t>신청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정보를 잘못 입력할 경우</a:t>
              </a:r>
              <a:r>
                <a:rPr lang="en-US" altLang="ko-KR" sz="1200" b="1" dirty="0">
                  <a:solidFill>
                    <a:srgbClr val="0000FF"/>
                  </a:solidFill>
                </a:rPr>
                <a:t>, 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심사 및 실행에 오류가 발생할 수 있으니 정확히 입력해 </a:t>
              </a:r>
              <a:br>
                <a:rPr lang="en-US" altLang="ko-KR" sz="1200" b="1" dirty="0">
                  <a:solidFill>
                    <a:srgbClr val="0000FF"/>
                  </a:solidFill>
                </a:rPr>
              </a:br>
              <a:r>
                <a:rPr lang="en-US" altLang="ko-KR" sz="1200" b="1" dirty="0">
                  <a:solidFill>
                    <a:srgbClr val="0000FF"/>
                  </a:solidFill>
                </a:rPr>
                <a:t>   </a:t>
              </a:r>
              <a:r>
                <a:rPr lang="ko-KR" altLang="en-US" sz="1200" b="1" dirty="0">
                  <a:solidFill>
                    <a:srgbClr val="0000FF"/>
                  </a:solidFill>
                </a:rPr>
                <a:t>주시기 바랍니다</a:t>
              </a:r>
              <a:r>
                <a:rPr lang="en-US" altLang="ko-KR" sz="1200" b="1" dirty="0">
                  <a:solidFill>
                    <a:srgbClr val="0000FF"/>
                  </a:solidFill>
                </a:rPr>
                <a:t>.</a:t>
              </a:r>
            </a:p>
            <a:p>
              <a:pPr lvl="0"/>
              <a:endParaRPr lang="ko-KR" altLang="en-US" sz="1200" b="1" u="sng" dirty="0">
                <a:solidFill>
                  <a:srgbClr val="0000FF"/>
                </a:solidFill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</a:t>
              </a:r>
              <a:r>
                <a:rPr lang="en-US" altLang="ko-KR" sz="1200" b="1" dirty="0">
                  <a:latin typeface="맑은 고딕" pitchFamily="50" charset="-127"/>
                </a:rPr>
                <a:t>- </a:t>
              </a:r>
              <a:r>
                <a:rPr lang="ko-KR" altLang="en-US" sz="1200" b="1" u="sng" dirty="0">
                  <a:latin typeface="맑은 고딕" pitchFamily="50" charset="-127"/>
                </a:rPr>
                <a:t>정확한 </a:t>
              </a:r>
              <a:r>
                <a:rPr lang="en-US" altLang="ko-KR" sz="1200" b="1" u="sng" dirty="0">
                  <a:latin typeface="맑은 고딕" pitchFamily="50" charset="-127"/>
                </a:rPr>
                <a:t>‘</a:t>
              </a:r>
              <a:r>
                <a:rPr lang="ko-KR" altLang="en-US" sz="1200" b="1" u="sng" dirty="0">
                  <a:latin typeface="맑은 고딕" pitchFamily="50" charset="-127"/>
                </a:rPr>
                <a:t>소속 기관명</a:t>
              </a:r>
              <a:r>
                <a:rPr lang="en-US" altLang="ko-KR" sz="1200" b="1" u="sng" dirty="0">
                  <a:latin typeface="맑은 고딕" pitchFamily="50" charset="-127"/>
                </a:rPr>
                <a:t>‘ </a:t>
              </a:r>
              <a:r>
                <a:rPr lang="ko-KR" altLang="en-US" sz="1200" b="1" u="sng" dirty="0">
                  <a:latin typeface="맑은 고딕" pitchFamily="50" charset="-127"/>
                </a:rPr>
                <a:t>입력</a:t>
              </a:r>
              <a:endParaRPr lang="ko-KR" altLang="en-US" sz="1200" b="1" u="sng" dirty="0">
                <a:solidFill>
                  <a:srgbClr val="0000FF"/>
                </a:solidFill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</a:t>
              </a:r>
              <a:r>
                <a:rPr lang="en-US" altLang="ko-KR" sz="1200" b="1" dirty="0">
                  <a:latin typeface="맑은 고딕" pitchFamily="50" charset="-127"/>
                </a:rPr>
                <a:t>- </a:t>
              </a:r>
              <a:r>
                <a:rPr lang="ko-KR" altLang="en-US" sz="1200" b="1" dirty="0">
                  <a:latin typeface="맑은 고딕" pitchFamily="50" charset="-127"/>
                </a:rPr>
                <a:t>소속 기관명 입력 후</a:t>
              </a:r>
              <a:r>
                <a:rPr lang="en-US" altLang="ko-KR" sz="1200" b="1" dirty="0">
                  <a:latin typeface="맑은 고딕" pitchFamily="50" charset="-127"/>
                </a:rPr>
                <a:t>’ </a:t>
              </a:r>
              <a:r>
                <a:rPr lang="ko-KR" altLang="en-US" sz="1200" b="1" dirty="0">
                  <a:latin typeface="맑은 고딕" pitchFamily="50" charset="-127"/>
                </a:rPr>
                <a:t>확인</a:t>
              </a:r>
              <a:r>
                <a:rPr lang="en-US" altLang="ko-KR" sz="1200" b="1" dirty="0">
                  <a:latin typeface="맑은 고딕" pitchFamily="50" charset="-127"/>
                </a:rPr>
                <a:t>’</a:t>
              </a:r>
              <a:r>
                <a:rPr lang="ko-KR" altLang="en-US" sz="1200" b="1" dirty="0">
                  <a:latin typeface="맑은 고딕" pitchFamily="50" charset="-127"/>
                </a:rPr>
                <a:t> 버튼</a:t>
              </a:r>
              <a:r>
                <a:rPr lang="en-US" altLang="ko-KR" sz="1200" b="1" dirty="0"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latin typeface="맑은 고딕" pitchFamily="50" charset="-127"/>
                </a:rPr>
                <a:t> 다음단계로 </a:t>
              </a:r>
              <a:endParaRPr lang="ko-KR" altLang="en-US" sz="1200" b="1" u="sng" dirty="0">
                <a:solidFill>
                  <a:srgbClr val="0000FF"/>
                </a:solidFill>
                <a:latin typeface="맑은 고딕" pitchFamily="50" charset="-127"/>
              </a:endParaRP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20B3B875-B23F-4F5B-ABF1-04CBA0A98233}"/>
              </a:ext>
            </a:extLst>
          </p:cNvPr>
          <p:cNvGrpSpPr/>
          <p:nvPr/>
        </p:nvGrpSpPr>
        <p:grpSpPr>
          <a:xfrm>
            <a:off x="143361" y="9023802"/>
            <a:ext cx="508070" cy="1422951"/>
            <a:chOff x="0" y="161261"/>
            <a:chExt cx="508070" cy="1422951"/>
          </a:xfrm>
        </p:grpSpPr>
        <p:sp>
          <p:nvSpPr>
            <p:cNvPr id="37" name="사각형: 둥근 모서리 36">
              <a:extLst>
                <a:ext uri="{FF2B5EF4-FFF2-40B4-BE49-F238E27FC236}">
                  <a16:creationId xmlns:a16="http://schemas.microsoft.com/office/drawing/2014/main" id="{7B07650B-8CB0-4B4A-8D72-A41F1CA4338A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사각형: 둥근 모서리 6">
              <a:extLst>
                <a:ext uri="{FF2B5EF4-FFF2-40B4-BE49-F238E27FC236}">
                  <a16:creationId xmlns:a16="http://schemas.microsoft.com/office/drawing/2014/main" id="{C88538BD-5D5F-4633-BEF1-48CEA185AD3E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7FEB-9D9A-4758-B6A3-0C9C9A309ABF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40" name="슬라이드 번호 개체 틀 1">
            <a:extLst>
              <a:ext uri="{FF2B5EF4-FFF2-40B4-BE49-F238E27FC236}">
                <a16:creationId xmlns:a16="http://schemas.microsoft.com/office/drawing/2014/main" id="{6C05A93C-82E8-4093-B144-03F373A2373A}"/>
              </a:ext>
            </a:extLst>
          </p:cNvPr>
          <p:cNvSpPr txBox="1">
            <a:spLocks/>
          </p:cNvSpPr>
          <p:nvPr/>
        </p:nvSpPr>
        <p:spPr>
          <a:xfrm>
            <a:off x="5547470" y="9945043"/>
            <a:ext cx="1806153" cy="571267"/>
          </a:xfrm>
          <a:prstGeom prst="rect">
            <a:avLst/>
          </a:prstGeom>
        </p:spPr>
        <p:txBody>
          <a:bodyPr vert="horz" lIns="104795" tIns="52397" rIns="104795" bIns="52397" rtlCol="0" anchor="ctr"/>
          <a:lstStyle>
            <a:defPPr>
              <a:defRPr lang="ko-KR"/>
            </a:defPPr>
            <a:lvl1pPr marL="0" algn="r" defTabSz="1047402" rtl="0" eaLnBrk="1" latinLnBrk="1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36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74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711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4800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185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22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65899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89602" algn="l" defTabSz="1047402" rtl="0" eaLnBrk="1" latinLnBrk="1" hangingPunct="1">
              <a:defRPr sz="19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87FEB-9D9A-4758-B6A3-0C9C9A309ABF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9DDD4194-69E3-4E4F-87A2-4DB15A0A3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0" y="718297"/>
            <a:ext cx="7632000" cy="825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38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id="{F986D482-4250-4CFA-A265-8B325C590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모서리가 둥근 직사각형 237">
            <a:extLst>
              <a:ext uri="{FF2B5EF4-FFF2-40B4-BE49-F238E27FC236}">
                <a16:creationId xmlns:a16="http://schemas.microsoft.com/office/drawing/2014/main" id="{43934FC5-DBE7-4C1B-B815-D1A9C5B0A4A9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2D2D4A9-8FE3-4ADD-83FC-4AA1ECDDB6E9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D9F0CED-DD2D-4289-A8D3-47B220216682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147060D-B764-4EC6-83AA-E9E7ADC7C1D3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graphicFrame>
        <p:nvGraphicFramePr>
          <p:cNvPr id="30" name="다이어그램 29">
            <a:extLst>
              <a:ext uri="{FF2B5EF4-FFF2-40B4-BE49-F238E27FC236}">
                <a16:creationId xmlns:a16="http://schemas.microsoft.com/office/drawing/2014/main" id="{5E04D7AC-CECB-4E9B-AB05-C60FAD0DF7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9549836"/>
              </p:ext>
            </p:extLst>
          </p:nvPr>
        </p:nvGraphicFramePr>
        <p:xfrm>
          <a:off x="146824" y="8898046"/>
          <a:ext cx="7396088" cy="174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2" name="그룹 31">
            <a:extLst>
              <a:ext uri="{FF2B5EF4-FFF2-40B4-BE49-F238E27FC236}">
                <a16:creationId xmlns:a16="http://schemas.microsoft.com/office/drawing/2014/main" id="{D706B0A8-AC1A-456F-85F9-553D32E9F582}"/>
              </a:ext>
            </a:extLst>
          </p:cNvPr>
          <p:cNvGrpSpPr/>
          <p:nvPr/>
        </p:nvGrpSpPr>
        <p:grpSpPr>
          <a:xfrm>
            <a:off x="655393" y="8930121"/>
            <a:ext cx="6887519" cy="1629192"/>
            <a:chOff x="445761" y="175230"/>
            <a:chExt cx="6887519" cy="1395016"/>
          </a:xfrm>
        </p:grpSpPr>
        <p:sp>
          <p:nvSpPr>
            <p:cNvPr id="33" name="사각형: 둥근 위쪽 모서리 32">
              <a:extLst>
                <a:ext uri="{FF2B5EF4-FFF2-40B4-BE49-F238E27FC236}">
                  <a16:creationId xmlns:a16="http://schemas.microsoft.com/office/drawing/2014/main" id="{A9F2255E-F70F-422F-AE1B-2917F79E86D0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사각형: 둥근 위쪽 모서리 4">
              <a:extLst>
                <a:ext uri="{FF2B5EF4-FFF2-40B4-BE49-F238E27FC236}">
                  <a16:creationId xmlns:a16="http://schemas.microsoft.com/office/drawing/2014/main" id="{A3E69EE2-C3B7-4060-AFA0-AD623BD17C07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ko-KR" altLang="en-US" sz="1200" b="1" spc="-60" dirty="0">
                  <a:latin typeface="맑은 고딕" pitchFamily="50" charset="-127"/>
                </a:rPr>
                <a:t>                           학자금대출 안내 카카오 </a:t>
              </a:r>
              <a:r>
                <a:rPr lang="ko-KR" altLang="en-US" sz="1200" b="1" spc="-60" dirty="0" err="1">
                  <a:latin typeface="맑은 고딕" pitchFamily="50" charset="-127"/>
                </a:rPr>
                <a:t>알림톡</a:t>
              </a:r>
              <a:r>
                <a:rPr lang="ko-KR" altLang="en-US" sz="1200" b="1" spc="-60" dirty="0">
                  <a:latin typeface="맑은 고딕" pitchFamily="50" charset="-127"/>
                </a:rPr>
                <a:t> 발송으로 </a:t>
              </a:r>
              <a:r>
                <a:rPr lang="en-US" altLang="ko-KR" sz="1200" b="1" spc="-60" dirty="0">
                  <a:latin typeface="맑은 고딕" pitchFamily="50" charset="-127"/>
                </a:rPr>
                <a:t>“</a:t>
              </a:r>
              <a:r>
                <a:rPr lang="ko-KR" altLang="en-US" sz="1200" b="1" spc="-60" dirty="0">
                  <a:latin typeface="맑은 고딕" pitchFamily="50" charset="-127"/>
                </a:rPr>
                <a:t>정확한 입력</a:t>
              </a:r>
              <a:r>
                <a:rPr lang="en-US" altLang="ko-KR" sz="1200" b="1" spc="-60" dirty="0">
                  <a:latin typeface="맑은 고딕" pitchFamily="50" charset="-127"/>
                </a:rPr>
                <a:t>”</a:t>
              </a:r>
              <a:r>
                <a:rPr lang="ko-KR" altLang="en-US" sz="1200" b="1" spc="-60" dirty="0">
                  <a:latin typeface="맑은 고딕" pitchFamily="50" charset="-127"/>
                </a:rPr>
                <a:t> 필요</a:t>
              </a:r>
              <a:br>
                <a:rPr lang="en-US" altLang="ko-KR" sz="1200" b="1" spc="-60" dirty="0">
                  <a:latin typeface="맑은 고딕" pitchFamily="50" charset="-127"/>
                </a:rPr>
              </a:br>
              <a:r>
                <a:rPr lang="en-US" altLang="ko-KR" sz="1200" b="1" spc="-60" dirty="0">
                  <a:latin typeface="맑은 고딕" pitchFamily="50" charset="-127"/>
                </a:rPr>
                <a:t>                            (</a:t>
              </a:r>
              <a:r>
                <a:rPr lang="ko-KR" altLang="en-US" sz="1200" b="1" spc="-60" dirty="0">
                  <a:latin typeface="맑은 고딕" pitchFamily="50" charset="-127"/>
                </a:rPr>
                <a:t>발송 실패 시 </a:t>
              </a:r>
              <a:r>
                <a:rPr lang="en-US" altLang="ko-KR" sz="1200" b="1" spc="-60" dirty="0">
                  <a:latin typeface="맑은 고딕" pitchFamily="50" charset="-127"/>
                </a:rPr>
                <a:t>LMS </a:t>
              </a:r>
              <a:r>
                <a:rPr lang="ko-KR" altLang="en-US" sz="1200" b="1" spc="-60" dirty="0">
                  <a:latin typeface="맑은 고딕" pitchFamily="50" charset="-127"/>
                </a:rPr>
                <a:t>문자 전환발송</a:t>
              </a:r>
              <a:r>
                <a:rPr lang="en-US" altLang="ko-KR" sz="1200" b="1" spc="-60" dirty="0">
                  <a:latin typeface="맑은 고딕" pitchFamily="50" charset="-127"/>
                </a:rPr>
                <a:t>)</a:t>
              </a:r>
            </a:p>
            <a:p>
              <a:pPr lvl="0"/>
              <a:endParaRPr lang="en-US" altLang="ko-KR" sz="1200" b="1" dirty="0">
                <a:latin typeface="맑은 고딕" pitchFamily="50" charset="-127"/>
              </a:endParaRPr>
            </a:p>
            <a:p>
              <a:pPr lvl="0"/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                   병역사항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>
                  <a:latin typeface="맑은 고딕" pitchFamily="50" charset="-127"/>
                </a:rPr>
                <a:t>장애인확인 입력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>
                  <a:latin typeface="맑은 고딕" pitchFamily="50" charset="-127"/>
                </a:rPr>
                <a:t>성년의 경우 결혼정보</a:t>
              </a:r>
              <a:r>
                <a:rPr lang="en-US" altLang="ko-KR" sz="1200" b="1" dirty="0">
                  <a:latin typeface="맑은 고딕" pitchFamily="50" charset="-127"/>
                </a:rPr>
                <a:t>, </a:t>
              </a:r>
              <a:r>
                <a:rPr lang="ko-KR" altLang="en-US" sz="1200" b="1" dirty="0" err="1">
                  <a:latin typeface="맑은 고딕" pitchFamily="50" charset="-127"/>
                </a:rPr>
                <a:t>부모님정보</a:t>
              </a:r>
              <a:r>
                <a:rPr lang="ko-KR" altLang="en-US" sz="1200" b="1" dirty="0">
                  <a:latin typeface="맑은 고딕" pitchFamily="50" charset="-127"/>
                </a:rPr>
                <a:t> 입력 불요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endParaRPr lang="ko-KR" altLang="en-US" sz="1200" b="1" dirty="0">
                <a:latin typeface="맑은 고딕" pitchFamily="50" charset="-127"/>
              </a:endParaRPr>
            </a:p>
            <a:p>
              <a:pPr lvl="0"/>
              <a:r>
                <a:rPr lang="en-US" altLang="ko-KR" sz="400" b="1" dirty="0">
                  <a:latin typeface="맑은 고딕" pitchFamily="50" charset="-127"/>
                </a:rPr>
                <a:t> 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 </a:t>
              </a:r>
              <a:r>
                <a:rPr lang="en-US" altLang="ko-KR" sz="1200" spc="-60" dirty="0">
                  <a:solidFill>
                    <a:schemeClr val="tx1"/>
                  </a:solidFill>
                  <a:latin typeface="맑은 고딕" pitchFamily="50" charset="-127"/>
                </a:rPr>
                <a:t>※ </a:t>
              </a:r>
              <a:r>
                <a:rPr lang="ko-KR" altLang="en-US" sz="1200" spc="-60" dirty="0">
                  <a:solidFill>
                    <a:schemeClr val="tx1"/>
                  </a:solidFill>
                  <a:latin typeface="맑은 고딕" pitchFamily="50" charset="-127"/>
                </a:rPr>
                <a:t>고의로 허위정보를 입력할 경우</a:t>
              </a:r>
              <a:r>
                <a:rPr lang="en-US" altLang="ko-KR" sz="1200" spc="-60" dirty="0">
                  <a:solidFill>
                    <a:schemeClr val="tx1"/>
                  </a:solidFill>
                  <a:latin typeface="맑은 고딕" pitchFamily="50" charset="-127"/>
                </a:rPr>
                <a:t>, </a:t>
              </a:r>
              <a:r>
                <a:rPr lang="ko-KR" altLang="en-US" sz="1200" spc="-60" dirty="0">
                  <a:solidFill>
                    <a:schemeClr val="tx1"/>
                  </a:solidFill>
                  <a:latin typeface="맑은 고딕" pitchFamily="50" charset="-127"/>
                </a:rPr>
                <a:t>학자금 지원에 불이익이 있으니 유의</a:t>
              </a:r>
              <a:endParaRPr lang="ko-KR" altLang="en-US" sz="1200" b="1" u="sng" dirty="0">
                <a:solidFill>
                  <a:srgbClr val="0000FF"/>
                </a:solidFill>
                <a:latin typeface="맑은 고딕" pitchFamily="50" charset="-127"/>
              </a:endParaRPr>
            </a:p>
          </p:txBody>
        </p: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7C26757B-6ECB-4DDF-BB0C-246B4751210F}"/>
              </a:ext>
            </a:extLst>
          </p:cNvPr>
          <p:cNvGrpSpPr/>
          <p:nvPr/>
        </p:nvGrpSpPr>
        <p:grpSpPr>
          <a:xfrm>
            <a:off x="132992" y="8919900"/>
            <a:ext cx="508070" cy="1629193"/>
            <a:chOff x="0" y="161261"/>
            <a:chExt cx="508070" cy="1422951"/>
          </a:xfrm>
        </p:grpSpPr>
        <p:sp>
          <p:nvSpPr>
            <p:cNvPr id="36" name="사각형: 둥근 모서리 35">
              <a:extLst>
                <a:ext uri="{FF2B5EF4-FFF2-40B4-BE49-F238E27FC236}">
                  <a16:creationId xmlns:a16="http://schemas.microsoft.com/office/drawing/2014/main" id="{23738F4E-253C-41B3-A914-E6822BE1E48E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사각형: 둥근 모서리 6">
              <a:extLst>
                <a:ext uri="{FF2B5EF4-FFF2-40B4-BE49-F238E27FC236}">
                  <a16:creationId xmlns:a16="http://schemas.microsoft.com/office/drawing/2014/main" id="{626B182C-6BCF-4E73-A615-93F4CC4627C1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FC57FE6-CFE8-4129-8395-B1BC16C303BF}"/>
              </a:ext>
            </a:extLst>
          </p:cNvPr>
          <p:cNvGrpSpPr/>
          <p:nvPr/>
        </p:nvGrpSpPr>
        <p:grpSpPr>
          <a:xfrm>
            <a:off x="691852" y="9160816"/>
            <a:ext cx="1328809" cy="334147"/>
            <a:chOff x="-4770635" y="6731531"/>
            <a:chExt cx="1328809" cy="334147"/>
          </a:xfrm>
        </p:grpSpPr>
        <p:pic>
          <p:nvPicPr>
            <p:cNvPr id="39" name="Picture 10">
              <a:extLst>
                <a:ext uri="{FF2B5EF4-FFF2-40B4-BE49-F238E27FC236}">
                  <a16:creationId xmlns:a16="http://schemas.microsoft.com/office/drawing/2014/main" id="{AD142B26-0FD2-4316-B3D0-0FABEEE8C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4770635" y="6731531"/>
              <a:ext cx="1278112" cy="334147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4C03777-F216-4359-9E8B-5D2C4EF6B30D}"/>
                </a:ext>
              </a:extLst>
            </p:cNvPr>
            <p:cNvSpPr txBox="1"/>
            <p:nvPr/>
          </p:nvSpPr>
          <p:spPr>
            <a:xfrm>
              <a:off x="-4719938" y="6760104"/>
              <a:ext cx="127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# </a:t>
              </a:r>
              <a:r>
                <a:rPr lang="ko-KR" altLang="en-US" sz="1200" dirty="0"/>
                <a:t>휴대폰 번호</a:t>
              </a:r>
            </a:p>
          </p:txBody>
        </p: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6B4D1594-CEB4-4FC3-82A1-D441C2E565E5}"/>
              </a:ext>
            </a:extLst>
          </p:cNvPr>
          <p:cNvGrpSpPr/>
          <p:nvPr/>
        </p:nvGrpSpPr>
        <p:grpSpPr>
          <a:xfrm>
            <a:off x="691852" y="9777969"/>
            <a:ext cx="1328809" cy="334147"/>
            <a:chOff x="-4770635" y="6731531"/>
            <a:chExt cx="1328809" cy="334147"/>
          </a:xfrm>
        </p:grpSpPr>
        <p:pic>
          <p:nvPicPr>
            <p:cNvPr id="42" name="Picture 10">
              <a:extLst>
                <a:ext uri="{FF2B5EF4-FFF2-40B4-BE49-F238E27FC236}">
                  <a16:creationId xmlns:a16="http://schemas.microsoft.com/office/drawing/2014/main" id="{33D72019-7064-4F9C-A6E5-3B7E36756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4770635" y="6731531"/>
              <a:ext cx="1278112" cy="334147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5EC0472-C442-4D96-BBDC-F30FCBDFFF43}"/>
                </a:ext>
              </a:extLst>
            </p:cNvPr>
            <p:cNvSpPr txBox="1"/>
            <p:nvPr/>
          </p:nvSpPr>
          <p:spPr>
            <a:xfrm>
              <a:off x="-4719938" y="6760104"/>
              <a:ext cx="12781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# </a:t>
              </a:r>
              <a:r>
                <a:rPr lang="ko-KR" altLang="en-US" sz="1200" dirty="0"/>
                <a:t>기타 정보</a:t>
              </a:r>
            </a:p>
          </p:txBody>
        </p:sp>
      </p:grpSp>
      <p:sp>
        <p:nvSpPr>
          <p:cNvPr id="31" name="슬라이드 번호 개체 틀 1">
            <a:extLst>
              <a:ext uri="{FF2B5EF4-FFF2-40B4-BE49-F238E27FC236}">
                <a16:creationId xmlns:a16="http://schemas.microsoft.com/office/drawing/2014/main" id="{270B44A8-70C0-4DA8-803F-40F90F06E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47470" y="9945043"/>
            <a:ext cx="1806153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pic>
        <p:nvPicPr>
          <p:cNvPr id="44" name="그림 43">
            <a:extLst>
              <a:ext uri="{FF2B5EF4-FFF2-40B4-BE49-F238E27FC236}">
                <a16:creationId xmlns:a16="http://schemas.microsoft.com/office/drawing/2014/main" id="{30F468BA-5A4E-4DDD-B4CE-2D26BC2C9B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824" y="725065"/>
            <a:ext cx="7560000" cy="809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25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9">
            <a:extLst>
              <a:ext uri="{FF2B5EF4-FFF2-40B4-BE49-F238E27FC236}">
                <a16:creationId xmlns:a16="http://schemas.microsoft.com/office/drawing/2014/main" id="{AE0F44DB-59D9-4BB8-9C29-16624142B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22" y="1177270"/>
            <a:ext cx="7346410" cy="760472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66965" y="1177272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CF0CBA9-F313-4679-BFFC-56F77A829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93" y="1951894"/>
            <a:ext cx="5764154" cy="640531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1294BBAE-89E2-4DCC-B2F2-FD8954794ED7}"/>
              </a:ext>
            </a:extLst>
          </p:cNvPr>
          <p:cNvSpPr/>
          <p:nvPr/>
        </p:nvSpPr>
        <p:spPr>
          <a:xfrm>
            <a:off x="4099153" y="8031265"/>
            <a:ext cx="1770563" cy="3442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695BB2-57B0-471C-9F5C-CF876DD8E685}"/>
              </a:ext>
            </a:extLst>
          </p:cNvPr>
          <p:cNvSpPr txBox="1"/>
          <p:nvPr/>
        </p:nvSpPr>
        <p:spPr>
          <a:xfrm>
            <a:off x="478751" y="1640143"/>
            <a:ext cx="266061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/>
              <a:t>미성년 학습자 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2D7DA162-C78E-4970-AFFA-06D44D311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모서리가 둥근 직사각형 237">
            <a:extLst>
              <a:ext uri="{FF2B5EF4-FFF2-40B4-BE49-F238E27FC236}">
                <a16:creationId xmlns:a16="http://schemas.microsoft.com/office/drawing/2014/main" id="{1D0C7E71-18A2-4C1F-992C-92B67439D8B0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416D710-8FB2-48C4-A409-C7006D4AB7C1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484825-FFC7-4E4E-A398-EF9BDE75D661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F59644-8999-4956-8B17-165D18ED0803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21628778-9F99-48CC-AAEB-D2C0ED73F3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283" y="874500"/>
            <a:ext cx="349902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A95C795B-3794-4007-9877-59947A19466C}"/>
              </a:ext>
            </a:extLst>
          </p:cNvPr>
          <p:cNvSpPr/>
          <p:nvPr/>
        </p:nvSpPr>
        <p:spPr>
          <a:xfrm>
            <a:off x="709840" y="994634"/>
            <a:ext cx="248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Step 3. 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개인정보 입력</a:t>
            </a:r>
          </a:p>
        </p:txBody>
      </p:sp>
      <p:sp>
        <p:nvSpPr>
          <p:cNvPr id="26" name="사각형: 둥근 위쪽 모서리 25">
            <a:extLst>
              <a:ext uri="{FF2B5EF4-FFF2-40B4-BE49-F238E27FC236}">
                <a16:creationId xmlns:a16="http://schemas.microsoft.com/office/drawing/2014/main" id="{1C27832F-6E34-4BFF-A695-CE84AB5CF836}"/>
              </a:ext>
            </a:extLst>
          </p:cNvPr>
          <p:cNvSpPr/>
          <p:nvPr/>
        </p:nvSpPr>
        <p:spPr>
          <a:xfrm rot="5400000">
            <a:off x="3284557" y="6300957"/>
            <a:ext cx="1629192" cy="6887519"/>
          </a:xfrm>
          <a:prstGeom prst="round2SameRect">
            <a:avLst/>
          </a:prstGeom>
          <a:solidFill>
            <a:srgbClr val="B7D2F4"/>
          </a:solidFill>
        </p:spPr>
        <p:style>
          <a:lnRef idx="2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사각형: 둥근 위쪽 모서리 4">
            <a:extLst>
              <a:ext uri="{FF2B5EF4-FFF2-40B4-BE49-F238E27FC236}">
                <a16:creationId xmlns:a16="http://schemas.microsoft.com/office/drawing/2014/main" id="{C66136E4-1F32-4BEF-BD73-0F130D922CEC}"/>
              </a:ext>
            </a:extLst>
          </p:cNvPr>
          <p:cNvSpPr txBox="1"/>
          <p:nvPr/>
        </p:nvSpPr>
        <p:spPr>
          <a:xfrm>
            <a:off x="655394" y="9009650"/>
            <a:ext cx="6819420" cy="14701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000" tIns="123825" rIns="247650" bIns="123825" numCol="1" spcCol="1270" anchor="ctr" anchorCtr="0">
            <a:noAutofit/>
          </a:bodyPr>
          <a:lstStyle/>
          <a:p>
            <a:pPr lvl="0"/>
            <a:r>
              <a:rPr lang="ko-KR" altLang="en-US" sz="1200" b="1" dirty="0">
                <a:latin typeface="맑은 고딕" pitchFamily="50" charset="-127"/>
              </a:rPr>
              <a:t>                  신청일 기준 미성년의 경우 결혼여부 입력</a:t>
            </a:r>
            <a:endParaRPr lang="en-US" altLang="ko-KR" sz="1200" b="1" dirty="0">
              <a:latin typeface="맑은 고딕" pitchFamily="50" charset="-127"/>
            </a:endParaRPr>
          </a:p>
          <a:p>
            <a:pPr lvl="0"/>
            <a:endParaRPr lang="en-US" altLang="ko-KR" sz="1200" b="1" dirty="0">
              <a:latin typeface="맑은 고딕" pitchFamily="50" charset="-127"/>
            </a:endParaRPr>
          </a:p>
          <a:p>
            <a:pPr lvl="0"/>
            <a:endParaRPr lang="en-US" altLang="ko-KR" sz="1200" b="1" dirty="0">
              <a:latin typeface="맑은 고딕" pitchFamily="50" charset="-127"/>
            </a:endParaRPr>
          </a:p>
          <a:p>
            <a:pPr lvl="0"/>
            <a:r>
              <a:rPr lang="ko-KR" altLang="en-US" sz="1200" b="1" dirty="0">
                <a:latin typeface="맑은 고딕" pitchFamily="50" charset="-127"/>
              </a:rPr>
              <a:t>                  결혼여부 미혼의 경우에만 가족정보</a:t>
            </a:r>
            <a:r>
              <a:rPr lang="en-US" altLang="ko-KR" sz="1200" b="1" dirty="0">
                <a:latin typeface="맑은 고딕" pitchFamily="50" charset="-127"/>
              </a:rPr>
              <a:t>(</a:t>
            </a:r>
            <a:r>
              <a:rPr lang="ko-KR" altLang="en-US" sz="1200" b="1" dirty="0">
                <a:latin typeface="맑은 고딕" pitchFamily="50" charset="-127"/>
              </a:rPr>
              <a:t>부모님</a:t>
            </a:r>
            <a:r>
              <a:rPr lang="en-US" altLang="ko-KR" sz="1200" b="1" dirty="0">
                <a:latin typeface="맑은 고딕" pitchFamily="50" charset="-127"/>
              </a:rPr>
              <a:t>) </a:t>
            </a:r>
            <a:r>
              <a:rPr lang="ko-KR" altLang="en-US" sz="1200" b="1" dirty="0">
                <a:latin typeface="맑은 고딕" pitchFamily="50" charset="-127"/>
              </a:rPr>
              <a:t>입력</a:t>
            </a:r>
          </a:p>
          <a:p>
            <a:pPr lvl="0"/>
            <a:endParaRPr lang="ko-KR" altLang="en-US" sz="400" b="1" dirty="0">
              <a:latin typeface="맑은 고딕" pitchFamily="50" charset="-127"/>
            </a:endParaRPr>
          </a:p>
          <a:p>
            <a:pPr lvl="0"/>
            <a:endParaRPr lang="en-US" altLang="ko-KR" sz="1200" spc="-60" dirty="0">
              <a:solidFill>
                <a:schemeClr val="tx1"/>
              </a:solidFill>
              <a:latin typeface="맑은 고딕" pitchFamily="50" charset="-127"/>
            </a:endParaRPr>
          </a:p>
          <a:p>
            <a:pPr lvl="0"/>
            <a:r>
              <a:rPr lang="en-US" altLang="ko-KR" sz="1200" spc="-60" dirty="0">
                <a:solidFill>
                  <a:schemeClr val="tx1"/>
                </a:solidFill>
                <a:latin typeface="맑은 고딕" pitchFamily="50" charset="-127"/>
              </a:rPr>
              <a:t>※ </a:t>
            </a:r>
            <a:r>
              <a:rPr lang="ko-KR" altLang="en-US" sz="1200" spc="-60" dirty="0">
                <a:solidFill>
                  <a:schemeClr val="tx1"/>
                </a:solidFill>
                <a:latin typeface="맑은 고딕" pitchFamily="50" charset="-127"/>
              </a:rPr>
              <a:t>고의로 허위정보를 입력할 경우</a:t>
            </a:r>
            <a:r>
              <a:rPr lang="en-US" altLang="ko-KR" sz="1200" spc="-60" dirty="0">
                <a:solidFill>
                  <a:schemeClr val="tx1"/>
                </a:solidFill>
                <a:latin typeface="맑은 고딕" pitchFamily="50" charset="-127"/>
              </a:rPr>
              <a:t>, </a:t>
            </a:r>
            <a:r>
              <a:rPr lang="ko-KR" altLang="en-US" sz="1200" spc="-60" dirty="0">
                <a:solidFill>
                  <a:schemeClr val="tx1"/>
                </a:solidFill>
                <a:latin typeface="맑은 고딕" pitchFamily="50" charset="-127"/>
              </a:rPr>
              <a:t>학자금 지원에 불이익이 있으니 유의</a:t>
            </a:r>
            <a:endParaRPr lang="ko-KR" altLang="en-US" sz="1200" b="1" dirty="0">
              <a:latin typeface="맑은 고딕" pitchFamily="50" charset="-127"/>
            </a:endParaRP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5D31A570-92FC-49B0-98AD-51EB7C50F1C7}"/>
              </a:ext>
            </a:extLst>
          </p:cNvPr>
          <p:cNvSpPr/>
          <p:nvPr/>
        </p:nvSpPr>
        <p:spPr>
          <a:xfrm>
            <a:off x="132992" y="8892050"/>
            <a:ext cx="508070" cy="1667263"/>
          </a:xfrm>
          <a:prstGeom prst="roundRect">
            <a:avLst/>
          </a:prstGeom>
          <a:solidFill>
            <a:srgbClr val="EAEC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사각형: 둥근 모서리 6">
            <a:extLst>
              <a:ext uri="{FF2B5EF4-FFF2-40B4-BE49-F238E27FC236}">
                <a16:creationId xmlns:a16="http://schemas.microsoft.com/office/drawing/2014/main" id="{7A709952-05EF-42E5-B75D-308A8BF1307B}"/>
              </a:ext>
            </a:extLst>
          </p:cNvPr>
          <p:cNvSpPr txBox="1"/>
          <p:nvPr/>
        </p:nvSpPr>
        <p:spPr>
          <a:xfrm>
            <a:off x="157794" y="8921110"/>
            <a:ext cx="458466" cy="160914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30480" rIns="60960" bIns="30480" numCol="1" spcCol="1270" anchor="ctr" anchorCtr="0">
            <a:noAutofit/>
          </a:bodyPr>
          <a:lstStyle/>
          <a:p>
            <a:pPr marL="0" lvl="0" indent="0" algn="ctr" defTabSz="7112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ko-KR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rPr>
              <a:t>Tip</a:t>
            </a:r>
            <a:endParaRPr lang="ko-KR" altLang="en-US" sz="16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itchFamily="18" charset="-127"/>
              <a:ea typeface="HY동녘M" pitchFamily="18" charset="-127"/>
            </a:endParaRPr>
          </a:p>
        </p:txBody>
      </p:sp>
      <p:pic>
        <p:nvPicPr>
          <p:cNvPr id="32" name="Picture 10">
            <a:extLst>
              <a:ext uri="{FF2B5EF4-FFF2-40B4-BE49-F238E27FC236}">
                <a16:creationId xmlns:a16="http://schemas.microsoft.com/office/drawing/2014/main" id="{7320C0D2-25F9-43C8-BAAC-5D2578225B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58" y="9042473"/>
            <a:ext cx="967864" cy="33414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9490391-5F09-4A4F-BA58-B6A55FF3B621}"/>
              </a:ext>
            </a:extLst>
          </p:cNvPr>
          <p:cNvSpPr txBox="1"/>
          <p:nvPr/>
        </p:nvSpPr>
        <p:spPr>
          <a:xfrm>
            <a:off x="769949" y="9071046"/>
            <a:ext cx="96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# </a:t>
            </a:r>
            <a:r>
              <a:rPr lang="ko-KR" altLang="en-US" sz="1200" dirty="0"/>
              <a:t>결혼여부</a:t>
            </a:r>
          </a:p>
        </p:txBody>
      </p:sp>
      <p:pic>
        <p:nvPicPr>
          <p:cNvPr id="35" name="Picture 10">
            <a:extLst>
              <a:ext uri="{FF2B5EF4-FFF2-40B4-BE49-F238E27FC236}">
                <a16:creationId xmlns:a16="http://schemas.microsoft.com/office/drawing/2014/main" id="{F3C20F46-1518-4783-A145-3DB8B353D1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753" y="9627679"/>
            <a:ext cx="967864" cy="33414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0B807992-B1C9-4156-9FFD-9B682A655B9A}"/>
              </a:ext>
            </a:extLst>
          </p:cNvPr>
          <p:cNvSpPr txBox="1"/>
          <p:nvPr/>
        </p:nvSpPr>
        <p:spPr>
          <a:xfrm>
            <a:off x="789144" y="9656252"/>
            <a:ext cx="96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# </a:t>
            </a:r>
            <a:r>
              <a:rPr lang="ko-KR" altLang="en-US" sz="1200" dirty="0"/>
              <a:t>가족정보</a:t>
            </a:r>
          </a:p>
        </p:txBody>
      </p:sp>
      <p:sp>
        <p:nvSpPr>
          <p:cNvPr id="24" name="슬라이드 번호 개체 틀 1">
            <a:extLst>
              <a:ext uri="{FF2B5EF4-FFF2-40B4-BE49-F238E27FC236}">
                <a16:creationId xmlns:a16="http://schemas.microsoft.com/office/drawing/2014/main" id="{64173D7D-337F-4077-B7A0-9F1C8F4DB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47470" y="9945043"/>
            <a:ext cx="1806153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0846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>
            <a:extLst>
              <a:ext uri="{FF2B5EF4-FFF2-40B4-BE49-F238E27FC236}">
                <a16:creationId xmlns:a16="http://schemas.microsoft.com/office/drawing/2014/main" id="{4DD8F5AE-6ACD-49AE-B97D-ECF849667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22" y="1177270"/>
            <a:ext cx="7346410" cy="760472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66965" y="1177272"/>
            <a:ext cx="7354633" cy="7604721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795" tIns="52396" rIns="104795" bIns="52396" rtlCol="0" anchor="ctr"/>
          <a:lstStyle/>
          <a:p>
            <a:pPr algn="ctr"/>
            <a:endParaRPr lang="ko-KR" altLang="en-US" sz="1992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B57DE52-862B-4A79-98B7-F0DC3D56D0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125" y="1648071"/>
            <a:ext cx="4724400" cy="696396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AD5F1576-54A0-4363-916B-13438FB5B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CB4CD965-5586-4172-AF7E-931C24635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4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모서리가 둥근 직사각형 237">
            <a:extLst>
              <a:ext uri="{FF2B5EF4-FFF2-40B4-BE49-F238E27FC236}">
                <a16:creationId xmlns:a16="http://schemas.microsoft.com/office/drawing/2014/main" id="{384DD022-5975-4989-96D7-65B11EC15DF4}"/>
              </a:ext>
            </a:extLst>
          </p:cNvPr>
          <p:cNvSpPr/>
          <p:nvPr/>
        </p:nvSpPr>
        <p:spPr>
          <a:xfrm>
            <a:off x="-3794" y="620688"/>
            <a:ext cx="7744443" cy="45719"/>
          </a:xfrm>
          <a:prstGeom prst="roundRect">
            <a:avLst/>
          </a:prstGeom>
          <a:solidFill>
            <a:srgbClr val="EAECF0"/>
          </a:solidFill>
          <a:ln>
            <a:solidFill>
              <a:srgbClr val="EAEC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2AD85DBF-B39E-4CBE-A8C8-32A2E0448FCF}"/>
              </a:ext>
            </a:extLst>
          </p:cNvPr>
          <p:cNvSpPr/>
          <p:nvPr/>
        </p:nvSpPr>
        <p:spPr>
          <a:xfrm>
            <a:off x="336164" y="622950"/>
            <a:ext cx="542508" cy="67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022FF5-374D-4EAA-AA70-5477A513CD7A}"/>
              </a:ext>
            </a:extLst>
          </p:cNvPr>
          <p:cNvSpPr txBox="1"/>
          <p:nvPr/>
        </p:nvSpPr>
        <p:spPr>
          <a:xfrm>
            <a:off x="323528" y="97468"/>
            <a:ext cx="736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Ⅲ.</a:t>
            </a:r>
            <a:endParaRPr lang="ko-KR" altLang="en-US" sz="2400" b="1" dirty="0">
              <a:latin typeface="카페24 단정해" pitchFamily="2" charset="-127"/>
              <a:ea typeface="카페24 단정해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7021C3-0280-414C-B1B1-5E3F933AEC35}"/>
              </a:ext>
            </a:extLst>
          </p:cNvPr>
          <p:cNvSpPr txBox="1"/>
          <p:nvPr/>
        </p:nvSpPr>
        <p:spPr>
          <a:xfrm>
            <a:off x="886820" y="111608"/>
            <a:ext cx="6818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신청서 작성</a:t>
            </a: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5CE7EF18-8CAC-44F1-8D9A-FEE9B3580F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283" y="874500"/>
            <a:ext cx="349902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5C23796D-FD46-46E1-9EB7-7E5C28CEFF22}"/>
              </a:ext>
            </a:extLst>
          </p:cNvPr>
          <p:cNvSpPr/>
          <p:nvPr/>
        </p:nvSpPr>
        <p:spPr>
          <a:xfrm>
            <a:off x="305883" y="994634"/>
            <a:ext cx="3291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Step 4. 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온라인 금융교육 이수</a:t>
            </a: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7552A0C4-F222-47A1-8512-F674F4157876}"/>
              </a:ext>
            </a:extLst>
          </p:cNvPr>
          <p:cNvGrpSpPr/>
          <p:nvPr/>
        </p:nvGrpSpPr>
        <p:grpSpPr>
          <a:xfrm>
            <a:off x="655393" y="8930121"/>
            <a:ext cx="6887519" cy="1629192"/>
            <a:chOff x="445761" y="175230"/>
            <a:chExt cx="6887519" cy="1395016"/>
          </a:xfrm>
        </p:grpSpPr>
        <p:sp>
          <p:nvSpPr>
            <p:cNvPr id="22" name="사각형: 둥근 위쪽 모서리 21">
              <a:extLst>
                <a:ext uri="{FF2B5EF4-FFF2-40B4-BE49-F238E27FC236}">
                  <a16:creationId xmlns:a16="http://schemas.microsoft.com/office/drawing/2014/main" id="{DB9B8A6F-3324-4402-A634-C9C8C7DEF5E3}"/>
                </a:ext>
              </a:extLst>
            </p:cNvPr>
            <p:cNvSpPr/>
            <p:nvPr/>
          </p:nvSpPr>
          <p:spPr>
            <a:xfrm rot="5400000">
              <a:off x="3192013" y="-2571022"/>
              <a:ext cx="1395016" cy="6887519"/>
            </a:xfrm>
            <a:prstGeom prst="round2SameRect">
              <a:avLst/>
            </a:prstGeom>
            <a:solidFill>
              <a:srgbClr val="B7D2F4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사각형: 둥근 위쪽 모서리 4">
              <a:extLst>
                <a:ext uri="{FF2B5EF4-FFF2-40B4-BE49-F238E27FC236}">
                  <a16:creationId xmlns:a16="http://schemas.microsoft.com/office/drawing/2014/main" id="{1992DB71-9D2A-4213-BF22-B1D40058DD06}"/>
                </a:ext>
              </a:extLst>
            </p:cNvPr>
            <p:cNvSpPr txBox="1"/>
            <p:nvPr/>
          </p:nvSpPr>
          <p:spPr>
            <a:xfrm>
              <a:off x="445762" y="243328"/>
              <a:ext cx="6819420" cy="12588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000" tIns="123825" rIns="247650" bIns="123825" numCol="1" spcCol="1270" anchor="ctr" anchorCtr="0">
              <a:noAutofit/>
            </a:bodyPr>
            <a:lstStyle/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   학점은행제 학습자 대상 온라인 금융교육 이수 필수</a:t>
              </a:r>
              <a:r>
                <a:rPr lang="en-US" altLang="ko-KR" sz="1200" b="1" dirty="0">
                  <a:latin typeface="맑은 고딕" pitchFamily="50" charset="-127"/>
                </a:rPr>
                <a:t>(</a:t>
              </a:r>
              <a:r>
                <a:rPr lang="ko-KR" altLang="en-US" sz="1200" b="1" dirty="0" err="1">
                  <a:latin typeface="맑은 고딕" pitchFamily="50" charset="-127"/>
                </a:rPr>
                <a:t>미이수</a:t>
              </a:r>
              <a:r>
                <a:rPr lang="ko-KR" altLang="en-US" sz="1200" b="1" dirty="0">
                  <a:latin typeface="맑은 고딕" pitchFamily="50" charset="-127"/>
                </a:rPr>
                <a:t> 시 대출신청불가</a:t>
              </a:r>
              <a:r>
                <a:rPr lang="en-US" altLang="ko-KR" sz="1200" b="1" dirty="0">
                  <a:latin typeface="맑은 고딕" pitchFamily="50" charset="-127"/>
                </a:rPr>
                <a:t>)</a:t>
              </a:r>
              <a:br>
                <a:rPr lang="en-US" altLang="ko-KR" sz="1200" b="1" dirty="0">
                  <a:latin typeface="맑은 고딕" pitchFamily="50" charset="-127"/>
                </a:rPr>
              </a:br>
              <a:r>
                <a:rPr lang="en-US" altLang="ko-KR" sz="1200" b="1" dirty="0">
                  <a:latin typeface="맑은 고딕" pitchFamily="50" charset="-127"/>
                </a:rPr>
                <a:t>  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 </a:t>
              </a:r>
              <a:r>
                <a:rPr lang="en-US" altLang="ko-KR" sz="1200" dirty="0"/>
                <a:t>-</a:t>
              </a:r>
              <a:r>
                <a:rPr lang="en-US" altLang="ko-KR" sz="1200" dirty="0">
                  <a:latin typeface="맑은 고딕" pitchFamily="50" charset="-127"/>
                </a:rPr>
                <a:t> </a:t>
              </a:r>
              <a:r>
                <a:rPr lang="ko-KR" altLang="en-US" sz="1200" dirty="0">
                  <a:solidFill>
                    <a:schemeClr val="tx1"/>
                  </a:solidFill>
                </a:rPr>
                <a:t>신규대출자의 경우 </a:t>
              </a:r>
              <a:r>
                <a:rPr lang="en-US" altLang="ko-KR" sz="1200" dirty="0">
                  <a:solidFill>
                    <a:schemeClr val="tx1"/>
                  </a:solidFill>
                </a:rPr>
                <a:t>‘</a:t>
              </a:r>
              <a:r>
                <a:rPr lang="ko-KR" altLang="en-US" sz="1200" dirty="0">
                  <a:solidFill>
                    <a:schemeClr val="tx1"/>
                  </a:solidFill>
                </a:rPr>
                <a:t>기본교육</a:t>
              </a:r>
              <a:r>
                <a:rPr lang="en-US" altLang="ko-KR" sz="1200" dirty="0">
                  <a:solidFill>
                    <a:schemeClr val="tx1"/>
                  </a:solidFill>
                </a:rPr>
                <a:t>’</a:t>
              </a:r>
              <a:r>
                <a:rPr lang="ko-KR" altLang="en-US" sz="1200" dirty="0">
                  <a:solidFill>
                    <a:schemeClr val="tx1"/>
                  </a:solidFill>
                </a:rPr>
                <a:t> 수강</a:t>
              </a:r>
              <a:br>
                <a:rPr lang="en-US" altLang="ko-KR" sz="1200" dirty="0">
                  <a:solidFill>
                    <a:schemeClr val="tx1"/>
                  </a:solidFill>
                </a:rPr>
              </a:br>
              <a:r>
                <a:rPr lang="en-US" altLang="ko-KR" sz="1200" dirty="0">
                  <a:solidFill>
                    <a:schemeClr val="tx1"/>
                  </a:solidFill>
                </a:rPr>
                <a:t>       - </a:t>
              </a:r>
              <a:r>
                <a:rPr lang="ko-KR" altLang="en-US" sz="1200" dirty="0">
                  <a:solidFill>
                    <a:schemeClr val="tx1"/>
                  </a:solidFill>
                </a:rPr>
                <a:t>동일 학기 교육 이수한 학점은행대출 신청 건이 있을 경우 </a:t>
              </a:r>
              <a:r>
                <a:rPr lang="en-US" altLang="ko-KR" sz="1200" dirty="0">
                  <a:solidFill>
                    <a:schemeClr val="tx1"/>
                  </a:solidFill>
                </a:rPr>
                <a:t>&gt; </a:t>
              </a:r>
              <a:r>
                <a:rPr lang="ko-KR" altLang="en-US" sz="1200" dirty="0">
                  <a:solidFill>
                    <a:schemeClr val="tx1"/>
                  </a:solidFill>
                </a:rPr>
                <a:t>이후 신청 건은 완료 처리</a:t>
              </a:r>
              <a:br>
                <a:rPr lang="en-US" altLang="ko-KR" sz="1200" dirty="0">
                  <a:solidFill>
                    <a:schemeClr val="tx1"/>
                  </a:solidFill>
                  <a:highlight>
                    <a:srgbClr val="FFFF00"/>
                  </a:highlight>
                </a:rPr>
              </a:br>
              <a:r>
                <a:rPr lang="en-US" altLang="ko-KR" sz="1200" dirty="0">
                  <a:solidFill>
                    <a:schemeClr val="tx1"/>
                  </a:solidFill>
                </a:rPr>
                <a:t>       - </a:t>
              </a:r>
              <a:r>
                <a:rPr lang="ko-KR" altLang="en-US" sz="1200" dirty="0">
                  <a:solidFill>
                    <a:schemeClr val="tx1"/>
                  </a:solidFill>
                </a:rPr>
                <a:t>이전 학기 대출 실행자의 경우 </a:t>
              </a:r>
              <a:r>
                <a:rPr lang="en-US" altLang="ko-KR" sz="1200" dirty="0">
                  <a:solidFill>
                    <a:schemeClr val="tx1"/>
                  </a:solidFill>
                </a:rPr>
                <a:t>‘</a:t>
              </a:r>
              <a:r>
                <a:rPr lang="ko-KR" altLang="en-US" sz="1200" dirty="0" err="1">
                  <a:solidFill>
                    <a:schemeClr val="tx1"/>
                  </a:solidFill>
                </a:rPr>
                <a:t>미수강</a:t>
              </a:r>
              <a:r>
                <a:rPr lang="ko-KR" altLang="en-US" sz="1200" dirty="0">
                  <a:solidFill>
                    <a:schemeClr val="tx1"/>
                  </a:solidFill>
                </a:rPr>
                <a:t> 선택교육</a:t>
              </a:r>
              <a:r>
                <a:rPr lang="en-US" altLang="ko-KR" sz="1200" dirty="0">
                  <a:solidFill>
                    <a:schemeClr val="tx1"/>
                  </a:solidFill>
                </a:rPr>
                <a:t>’</a:t>
              </a:r>
              <a:r>
                <a:rPr lang="ko-KR" altLang="en-US" sz="1200" dirty="0">
                  <a:solidFill>
                    <a:schemeClr val="tx1"/>
                  </a:solidFill>
                </a:rPr>
                <a:t> 중 </a:t>
              </a:r>
              <a:r>
                <a:rPr lang="en-US" altLang="ko-KR" sz="1200" dirty="0">
                  <a:solidFill>
                    <a:schemeClr val="tx1"/>
                  </a:solidFill>
                </a:rPr>
                <a:t>1</a:t>
              </a:r>
              <a:r>
                <a:rPr lang="ko-KR" altLang="en-US" sz="1200" dirty="0">
                  <a:solidFill>
                    <a:schemeClr val="tx1"/>
                  </a:solidFill>
                </a:rPr>
                <a:t>개 과정 선택</a:t>
              </a:r>
              <a:endParaRPr lang="ko-KR" altLang="en-US" sz="1200" b="1" dirty="0">
                <a:solidFill>
                  <a:schemeClr val="tx1"/>
                </a:solidFill>
                <a:latin typeface="맑은 고딕" pitchFamily="50" charset="-127"/>
              </a:endParaRPr>
            </a:p>
            <a:p>
              <a:pPr lvl="0"/>
              <a:r>
                <a:rPr lang="ko-KR" altLang="en-US" sz="1200" b="1" dirty="0">
                  <a:solidFill>
                    <a:schemeClr val="tx1"/>
                  </a:solidFill>
                  <a:latin typeface="맑은 고딕" pitchFamily="50" charset="-127"/>
                </a:rPr>
                <a:t>      온라인 금융교육 동영상 강의 수강</a:t>
              </a:r>
              <a:r>
                <a:rPr lang="en-US" altLang="ko-KR" sz="1200" b="1" dirty="0">
                  <a:solidFill>
                    <a:schemeClr val="tx1"/>
                  </a:solidFill>
                  <a:latin typeface="맑은 고딕" pitchFamily="50" charset="-127"/>
                </a:rPr>
                <a:t> &gt;</a:t>
              </a:r>
              <a:r>
                <a:rPr lang="ko-KR" altLang="en-US" sz="1200" b="1" dirty="0">
                  <a:solidFill>
                    <a:schemeClr val="tx1"/>
                  </a:solidFill>
                  <a:latin typeface="맑은 고딕" pitchFamily="50" charset="-127"/>
                </a:rPr>
                <a:t> 진단평가 </a:t>
              </a:r>
              <a:r>
                <a:rPr lang="en-US" altLang="ko-KR" sz="1200" b="1" dirty="0">
                  <a:solidFill>
                    <a:schemeClr val="tx1"/>
                  </a:solidFill>
                  <a:latin typeface="맑은 고딕" pitchFamily="50" charset="-127"/>
                </a:rPr>
                <a:t>&gt;</a:t>
              </a:r>
              <a:r>
                <a:rPr lang="ko-KR" altLang="en-US" sz="1200" b="1" dirty="0">
                  <a:solidFill>
                    <a:schemeClr val="tx1"/>
                  </a:solidFill>
                  <a:latin typeface="맑은 고딕" pitchFamily="50" charset="-127"/>
                </a:rPr>
                <a:t> 이수완료 </a:t>
              </a:r>
            </a:p>
            <a:p>
              <a:pPr lvl="0"/>
              <a:r>
                <a:rPr lang="ko-KR" altLang="en-US" sz="1200" b="1" dirty="0">
                  <a:latin typeface="맑은 고딕" pitchFamily="50" charset="-127"/>
                </a:rPr>
                <a:t>  </a:t>
              </a:r>
              <a:r>
                <a:rPr lang="en-US" altLang="ko-KR" sz="1200" b="1" dirty="0">
                  <a:latin typeface="맑은 고딕" pitchFamily="50" charset="-127"/>
                </a:rPr>
                <a:t> </a:t>
              </a:r>
            </a:p>
            <a:p>
              <a:pPr lvl="0"/>
              <a:r>
                <a:rPr lang="en-US" altLang="ko-KR" sz="1200" b="1" dirty="0">
                  <a:latin typeface="맑은 고딕" pitchFamily="50" charset="-127"/>
                </a:rPr>
                <a:t>      </a:t>
              </a:r>
              <a:r>
                <a:rPr lang="ko-KR" altLang="en-US" sz="1200" b="1" dirty="0">
                  <a:latin typeface="맑은 고딕" pitchFamily="50" charset="-127"/>
                </a:rPr>
                <a:t>학자금대출 관련 내용 숙지 필요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F27C1FF1-3D90-408D-85A7-8B8262B3568A}"/>
              </a:ext>
            </a:extLst>
          </p:cNvPr>
          <p:cNvGrpSpPr/>
          <p:nvPr/>
        </p:nvGrpSpPr>
        <p:grpSpPr>
          <a:xfrm>
            <a:off x="132992" y="8892050"/>
            <a:ext cx="508070" cy="1667263"/>
            <a:chOff x="0" y="161261"/>
            <a:chExt cx="508070" cy="1422951"/>
          </a:xfrm>
        </p:grpSpPr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3FA38143-06C4-47B8-B6ED-818D525E92AB}"/>
                </a:ext>
              </a:extLst>
            </p:cNvPr>
            <p:cNvSpPr/>
            <p:nvPr/>
          </p:nvSpPr>
          <p:spPr>
            <a:xfrm>
              <a:off x="0" y="161261"/>
              <a:ext cx="508070" cy="1422951"/>
            </a:xfrm>
            <a:prstGeom prst="roundRect">
              <a:avLst/>
            </a:prstGeom>
            <a:solidFill>
              <a:srgbClr val="EAEC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사각형: 둥근 모서리 6">
              <a:extLst>
                <a:ext uri="{FF2B5EF4-FFF2-40B4-BE49-F238E27FC236}">
                  <a16:creationId xmlns:a16="http://schemas.microsoft.com/office/drawing/2014/main" id="{E64B6626-9038-4BF8-9267-B8C68513DC47}"/>
                </a:ext>
              </a:extLst>
            </p:cNvPr>
            <p:cNvSpPr txBox="1"/>
            <p:nvPr/>
          </p:nvSpPr>
          <p:spPr>
            <a:xfrm>
              <a:off x="24802" y="186063"/>
              <a:ext cx="458466" cy="13733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0" lvl="0" indent="0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ko-KR" sz="1600" kern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itchFamily="18" charset="-127"/>
                  <a:ea typeface="HY동녘M" pitchFamily="18" charset="-127"/>
                </a:rPr>
                <a:t>Tip</a:t>
              </a:r>
              <a:endParaRPr lang="ko-KR" altLang="en-US" sz="1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itchFamily="18" charset="-127"/>
                <a:ea typeface="HY동녘M" pitchFamily="18" charset="-127"/>
              </a:endParaRPr>
            </a:p>
          </p:txBody>
        </p: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3D8F349F-FFDC-45E0-8EA4-CC0509E2D690}"/>
              </a:ext>
            </a:extLst>
          </p:cNvPr>
          <p:cNvGrpSpPr/>
          <p:nvPr/>
        </p:nvGrpSpPr>
        <p:grpSpPr>
          <a:xfrm>
            <a:off x="729463" y="8981215"/>
            <a:ext cx="245955" cy="245955"/>
            <a:chOff x="-2250355" y="9105230"/>
            <a:chExt cx="245955" cy="245955"/>
          </a:xfrm>
        </p:grpSpPr>
        <p:sp>
          <p:nvSpPr>
            <p:cNvPr id="28" name="타원 27">
              <a:extLst>
                <a:ext uri="{FF2B5EF4-FFF2-40B4-BE49-F238E27FC236}">
                  <a16:creationId xmlns:a16="http://schemas.microsoft.com/office/drawing/2014/main" id="{5621CAF9-6C73-4802-9615-4AC3A982F46B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9" name="자유형: 도형 28">
              <a:extLst>
                <a:ext uri="{FF2B5EF4-FFF2-40B4-BE49-F238E27FC236}">
                  <a16:creationId xmlns:a16="http://schemas.microsoft.com/office/drawing/2014/main" id="{E1E02561-2C3E-49D1-A7C1-7854E1370BF8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AADA805B-E105-4DCA-9174-30BE1AB79E38}"/>
              </a:ext>
            </a:extLst>
          </p:cNvPr>
          <p:cNvGrpSpPr/>
          <p:nvPr/>
        </p:nvGrpSpPr>
        <p:grpSpPr>
          <a:xfrm>
            <a:off x="729463" y="9937262"/>
            <a:ext cx="245955" cy="245955"/>
            <a:chOff x="-2250355" y="9105230"/>
            <a:chExt cx="245955" cy="245955"/>
          </a:xfrm>
        </p:grpSpPr>
        <p:sp>
          <p:nvSpPr>
            <p:cNvPr id="31" name="타원 30">
              <a:extLst>
                <a:ext uri="{FF2B5EF4-FFF2-40B4-BE49-F238E27FC236}">
                  <a16:creationId xmlns:a16="http://schemas.microsoft.com/office/drawing/2014/main" id="{B193D7A6-103A-4DCF-B250-38AA2B13C4D4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자유형: 도형 31">
              <a:extLst>
                <a:ext uri="{FF2B5EF4-FFF2-40B4-BE49-F238E27FC236}">
                  <a16:creationId xmlns:a16="http://schemas.microsoft.com/office/drawing/2014/main" id="{1D235A56-BAF3-42B9-B666-FAC0C859F5C2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6078A478-8673-4B76-B2A9-A4B10AB5ABBC}"/>
              </a:ext>
            </a:extLst>
          </p:cNvPr>
          <p:cNvGrpSpPr/>
          <p:nvPr/>
        </p:nvGrpSpPr>
        <p:grpSpPr>
          <a:xfrm>
            <a:off x="729463" y="10284297"/>
            <a:ext cx="245955" cy="245955"/>
            <a:chOff x="-2250355" y="9105230"/>
            <a:chExt cx="245955" cy="245955"/>
          </a:xfrm>
        </p:grpSpPr>
        <p:sp>
          <p:nvSpPr>
            <p:cNvPr id="34" name="타원 33">
              <a:extLst>
                <a:ext uri="{FF2B5EF4-FFF2-40B4-BE49-F238E27FC236}">
                  <a16:creationId xmlns:a16="http://schemas.microsoft.com/office/drawing/2014/main" id="{6AACDF4A-2F7C-4F94-B494-C8192D402961}"/>
                </a:ext>
              </a:extLst>
            </p:cNvPr>
            <p:cNvSpPr/>
            <p:nvPr/>
          </p:nvSpPr>
          <p:spPr>
            <a:xfrm>
              <a:off x="-2250355" y="9105230"/>
              <a:ext cx="245955" cy="245955"/>
            </a:xfrm>
            <a:prstGeom prst="ellipse">
              <a:avLst/>
            </a:prstGeom>
            <a:solidFill>
              <a:srgbClr val="DBE1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5" name="자유형: 도형 34">
              <a:extLst>
                <a:ext uri="{FF2B5EF4-FFF2-40B4-BE49-F238E27FC236}">
                  <a16:creationId xmlns:a16="http://schemas.microsoft.com/office/drawing/2014/main" id="{0DBAAA92-9880-487F-B3A7-BC8EE766E993}"/>
                </a:ext>
              </a:extLst>
            </p:cNvPr>
            <p:cNvSpPr/>
            <p:nvPr/>
          </p:nvSpPr>
          <p:spPr>
            <a:xfrm>
              <a:off x="-2194099" y="9173291"/>
              <a:ext cx="145182" cy="109832"/>
            </a:xfrm>
            <a:custGeom>
              <a:avLst/>
              <a:gdLst>
                <a:gd name="connsiteX0" fmla="*/ 140297 w 145182"/>
                <a:gd name="connsiteY0" fmla="*/ 4874 h 109832"/>
                <a:gd name="connsiteX1" fmla="*/ 116753 w 145182"/>
                <a:gd name="connsiteY1" fmla="*/ 4874 h 109832"/>
                <a:gd name="connsiteX2" fmla="*/ 51981 w 145182"/>
                <a:gd name="connsiteY2" fmla="*/ 69638 h 109832"/>
                <a:gd name="connsiteX3" fmla="*/ 28429 w 145182"/>
                <a:gd name="connsiteY3" fmla="*/ 46086 h 109832"/>
                <a:gd name="connsiteX4" fmla="*/ 4878 w 145182"/>
                <a:gd name="connsiteY4" fmla="*/ 46086 h 109832"/>
                <a:gd name="connsiteX5" fmla="*/ 4878 w 145182"/>
                <a:gd name="connsiteY5" fmla="*/ 69638 h 109832"/>
                <a:gd name="connsiteX6" fmla="*/ 40207 w 145182"/>
                <a:gd name="connsiteY6" fmla="*/ 104963 h 109832"/>
                <a:gd name="connsiteX7" fmla="*/ 63742 w 145182"/>
                <a:gd name="connsiteY7" fmla="*/ 104963 h 109832"/>
                <a:gd name="connsiteX8" fmla="*/ 140313 w 145182"/>
                <a:gd name="connsiteY8" fmla="*/ 28421 h 109832"/>
                <a:gd name="connsiteX9" fmla="*/ 140313 w 145182"/>
                <a:gd name="connsiteY9" fmla="*/ 4886 h 109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182" h="109832">
                  <a:moveTo>
                    <a:pt x="140297" y="4874"/>
                  </a:moveTo>
                  <a:cubicBezTo>
                    <a:pt x="133794" y="-1625"/>
                    <a:pt x="123256" y="-1625"/>
                    <a:pt x="116753" y="4874"/>
                  </a:cubicBezTo>
                  <a:lnTo>
                    <a:pt x="51981" y="69638"/>
                  </a:lnTo>
                  <a:lnTo>
                    <a:pt x="28429" y="46086"/>
                  </a:lnTo>
                  <a:cubicBezTo>
                    <a:pt x="21926" y="39583"/>
                    <a:pt x="11381" y="39583"/>
                    <a:pt x="4878" y="46086"/>
                  </a:cubicBezTo>
                  <a:cubicBezTo>
                    <a:pt x="-1626" y="52590"/>
                    <a:pt x="-1626" y="63134"/>
                    <a:pt x="4878" y="69638"/>
                  </a:cubicBezTo>
                  <a:lnTo>
                    <a:pt x="40207" y="104963"/>
                  </a:lnTo>
                  <a:cubicBezTo>
                    <a:pt x="46709" y="111456"/>
                    <a:pt x="57240" y="111456"/>
                    <a:pt x="63742" y="104963"/>
                  </a:cubicBezTo>
                  <a:lnTo>
                    <a:pt x="140313" y="28421"/>
                  </a:lnTo>
                  <a:cubicBezTo>
                    <a:pt x="146806" y="21920"/>
                    <a:pt x="146806" y="11388"/>
                    <a:pt x="140313" y="4886"/>
                  </a:cubicBezTo>
                  <a:close/>
                </a:path>
              </a:pathLst>
            </a:custGeom>
            <a:solidFill>
              <a:srgbClr val="1B4C51"/>
            </a:solidFill>
            <a:ln w="40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20" name="슬라이드 번호 개체 틀 1">
            <a:extLst>
              <a:ext uri="{FF2B5EF4-FFF2-40B4-BE49-F238E27FC236}">
                <a16:creationId xmlns:a16="http://schemas.microsoft.com/office/drawing/2014/main" id="{4E8F61CF-B794-4659-B3B3-EA725E16D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47470" y="9945043"/>
            <a:ext cx="1806153" cy="571267"/>
          </a:xfrm>
        </p:spPr>
        <p:txBody>
          <a:bodyPr/>
          <a:lstStyle/>
          <a:p>
            <a:fld id="{8A587FEB-9D9A-4758-B6A3-0C9C9A309ABF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1080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57280</TotalTime>
  <Words>903</Words>
  <Application>Microsoft Office PowerPoint</Application>
  <PresentationFormat>사용자 지정</PresentationFormat>
  <Paragraphs>195</Paragraphs>
  <Slides>15</Slides>
  <Notes>15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2" baseType="lpstr">
      <vt:lpstr>HY동녘M</vt:lpstr>
      <vt:lpstr>HY헤드라인M</vt:lpstr>
      <vt:lpstr>맑은 고딕</vt:lpstr>
      <vt:lpstr>맑은 고딕 Semilight</vt:lpstr>
      <vt:lpstr>카페24 단정해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NEX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Digital NEX</dc:creator>
  <cp:lastModifiedBy>신성훈</cp:lastModifiedBy>
  <cp:revision>1305</cp:revision>
  <cp:lastPrinted>2023-07-04T08:31:21Z</cp:lastPrinted>
  <dcterms:created xsi:type="dcterms:W3CDTF">2011-12-07T10:41:16Z</dcterms:created>
  <dcterms:modified xsi:type="dcterms:W3CDTF">2025-12-29T07:19:40Z</dcterms:modified>
</cp:coreProperties>
</file>